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60" r:id="rId4"/>
    <p:sldId id="271" r:id="rId5"/>
    <p:sldId id="268" r:id="rId6"/>
    <p:sldId id="275" r:id="rId7"/>
    <p:sldId id="259" r:id="rId8"/>
    <p:sldId id="278" r:id="rId9"/>
    <p:sldId id="293" r:id="rId10"/>
    <p:sldId id="312" r:id="rId11"/>
    <p:sldId id="301" r:id="rId12"/>
    <p:sldId id="314" r:id="rId13"/>
    <p:sldId id="320" r:id="rId14"/>
    <p:sldId id="315" r:id="rId15"/>
    <p:sldId id="313" r:id="rId16"/>
    <p:sldId id="286" r:id="rId17"/>
    <p:sldId id="287" r:id="rId18"/>
    <p:sldId id="276" r:id="rId19"/>
    <p:sldId id="330" r:id="rId20"/>
    <p:sldId id="272" r:id="rId21"/>
    <p:sldId id="321" r:id="rId22"/>
    <p:sldId id="323" r:id="rId23"/>
    <p:sldId id="324" r:id="rId24"/>
    <p:sldId id="290" r:id="rId25"/>
    <p:sldId id="295" r:id="rId26"/>
    <p:sldId id="273" r:id="rId27"/>
    <p:sldId id="296" r:id="rId28"/>
    <p:sldId id="274" r:id="rId29"/>
    <p:sldId id="299" r:id="rId30"/>
    <p:sldId id="300" r:id="rId31"/>
    <p:sldId id="325" r:id="rId32"/>
    <p:sldId id="326" r:id="rId33"/>
    <p:sldId id="327" r:id="rId34"/>
    <p:sldId id="331" r:id="rId35"/>
    <p:sldId id="317" r:id="rId36"/>
    <p:sldId id="310" r:id="rId37"/>
    <p:sldId id="306" r:id="rId38"/>
    <p:sldId id="307" r:id="rId39"/>
    <p:sldId id="308" r:id="rId40"/>
    <p:sldId id="328" r:id="rId41"/>
    <p:sldId id="329" r:id="rId42"/>
    <p:sldId id="318" r:id="rId43"/>
    <p:sldId id="305" r:id="rId44"/>
    <p:sldId id="319" r:id="rId45"/>
    <p:sldId id="332" r:id="rId46"/>
    <p:sldId id="309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84235" autoAdjust="0"/>
  </p:normalViewPr>
  <p:slideViewPr>
    <p:cSldViewPr snapToGrid="0">
      <p:cViewPr varScale="1">
        <p:scale>
          <a:sx n="96" d="100"/>
          <a:sy n="96" d="100"/>
        </p:scale>
        <p:origin x="11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98BB4-AFCC-4218-A96F-91487F4F8D30}" type="datetimeFigureOut">
              <a:rPr lang="ko-KR" altLang="en-US" smtClean="0"/>
              <a:t>2018-11-18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67368-8D64-4B38-B050-4D511F4C4EB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922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아티언스라는</a:t>
            </a:r>
            <a:r>
              <a:rPr lang="ko-KR" altLang="en-US" dirty="0"/>
              <a:t> 검색 마케팅 전문 에이전시에서 일하고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광고 성과 측정을 위한 </a:t>
            </a:r>
            <a:endParaRPr lang="en-US" altLang="ko-KR" dirty="0"/>
          </a:p>
          <a:p>
            <a:r>
              <a:rPr lang="ko-KR" altLang="en-US" dirty="0"/>
              <a:t>웹 로그 </a:t>
            </a:r>
            <a:r>
              <a:rPr lang="ko-KR" altLang="en-US" dirty="0" err="1"/>
              <a:t>트래킹</a:t>
            </a:r>
            <a:r>
              <a:rPr lang="ko-KR" altLang="en-US" dirty="0"/>
              <a:t> 설계와 </a:t>
            </a:r>
            <a:r>
              <a:rPr lang="en-US" altLang="ko-KR" dirty="0"/>
              <a:t>/ GA </a:t>
            </a:r>
            <a:r>
              <a:rPr lang="ko-KR" altLang="en-US" dirty="0"/>
              <a:t>분석환경 구축 및 컨설팅 업무를 담당하고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0371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11</a:t>
            </a:r>
            <a:r>
              <a:rPr lang="ko-KR" altLang="en-US" dirty="0"/>
              <a:t>월에 </a:t>
            </a:r>
            <a:r>
              <a:rPr lang="ko-KR" altLang="en-US" dirty="0" err="1"/>
              <a:t>오픈된</a:t>
            </a:r>
            <a:r>
              <a:rPr lang="ko-KR" altLang="en-US" dirty="0"/>
              <a:t> </a:t>
            </a:r>
            <a:r>
              <a:rPr lang="ko-KR" altLang="en-US" dirty="0" err="1"/>
              <a:t>텐서플러우</a:t>
            </a:r>
            <a:endParaRPr lang="en-US" altLang="ko-KR" dirty="0"/>
          </a:p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알파고의 등장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574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11</a:t>
            </a:r>
            <a:r>
              <a:rPr lang="ko-KR" altLang="en-US" dirty="0"/>
              <a:t>월에 </a:t>
            </a:r>
            <a:r>
              <a:rPr lang="ko-KR" altLang="en-US" dirty="0" err="1"/>
              <a:t>오픈된</a:t>
            </a:r>
            <a:r>
              <a:rPr lang="ko-KR" altLang="en-US" dirty="0"/>
              <a:t> </a:t>
            </a:r>
            <a:r>
              <a:rPr lang="ko-KR" altLang="en-US" dirty="0" err="1"/>
              <a:t>텐서플러우</a:t>
            </a:r>
            <a:endParaRPr lang="en-US" altLang="ko-KR" dirty="0"/>
          </a:p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알파고의 등장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486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11</a:t>
            </a:r>
            <a:r>
              <a:rPr lang="ko-KR" altLang="en-US" dirty="0"/>
              <a:t>월에 </a:t>
            </a:r>
            <a:r>
              <a:rPr lang="ko-KR" altLang="en-US" dirty="0" err="1"/>
              <a:t>오픈된</a:t>
            </a:r>
            <a:r>
              <a:rPr lang="ko-KR" altLang="en-US" dirty="0"/>
              <a:t> </a:t>
            </a:r>
            <a:r>
              <a:rPr lang="ko-KR" altLang="en-US" dirty="0" err="1"/>
              <a:t>텐서플러우</a:t>
            </a:r>
            <a:endParaRPr lang="en-US" altLang="ko-KR" dirty="0"/>
          </a:p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알파고의 등장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143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2015</a:t>
            </a:r>
            <a:r>
              <a:rPr lang="ko-KR" altLang="en-US" dirty="0"/>
              <a:t>년에 </a:t>
            </a:r>
            <a:r>
              <a:rPr lang="en-US" altLang="ko-KR" dirty="0"/>
              <a:t>11</a:t>
            </a:r>
            <a:r>
              <a:rPr lang="ko-KR" altLang="en-US" dirty="0"/>
              <a:t>월에 </a:t>
            </a:r>
            <a:r>
              <a:rPr lang="ko-KR" altLang="en-US" dirty="0" err="1"/>
              <a:t>오픈된</a:t>
            </a:r>
            <a:r>
              <a:rPr lang="ko-KR" altLang="en-US" dirty="0"/>
              <a:t> </a:t>
            </a:r>
            <a:r>
              <a:rPr lang="ko-KR" altLang="en-US" dirty="0" err="1"/>
              <a:t>텐서플러우</a:t>
            </a:r>
            <a:endParaRPr lang="en-US" altLang="ko-KR" dirty="0"/>
          </a:p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알파고의 등장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인공지능이 뜨는구나</a:t>
            </a:r>
            <a:r>
              <a:rPr lang="en-US" altLang="ko-KR" dirty="0"/>
              <a:t>… </a:t>
            </a:r>
            <a:r>
              <a:rPr lang="ko-KR" altLang="en-US" dirty="0"/>
              <a:t>근데 그게 </a:t>
            </a:r>
            <a:r>
              <a:rPr lang="ko-KR" altLang="en-US" dirty="0" err="1"/>
              <a:t>머신러닝이랑</a:t>
            </a:r>
            <a:r>
              <a:rPr lang="ko-KR" altLang="en-US" dirty="0"/>
              <a:t> 무슨 관계가 있어</a:t>
            </a:r>
            <a:r>
              <a:rPr lang="en-US" altLang="ko-KR" dirty="0"/>
              <a:t>? </a:t>
            </a:r>
          </a:p>
          <a:p>
            <a:r>
              <a:rPr lang="ko-KR" altLang="en-US" dirty="0" err="1"/>
              <a:t>관심도없지</a:t>
            </a:r>
            <a:r>
              <a:rPr lang="en-US" altLang="ko-KR" dirty="0"/>
              <a:t>… </a:t>
            </a:r>
            <a:r>
              <a:rPr lang="ko-KR" altLang="en-US" dirty="0"/>
              <a:t>근데 알파고가 </a:t>
            </a:r>
            <a:r>
              <a:rPr lang="en-US" altLang="ko-KR" dirty="0" err="1"/>
              <a:t>tensorflow</a:t>
            </a:r>
            <a:r>
              <a:rPr lang="ko-KR" altLang="en-US" dirty="0"/>
              <a:t>로 만들어졌네</a:t>
            </a:r>
            <a:r>
              <a:rPr lang="en-US" altLang="ko-KR" dirty="0"/>
              <a:t>…?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6626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5617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사실 멘토님이 반 강제적으로 신청하시고는 통보 </a:t>
            </a:r>
            <a:r>
              <a:rPr lang="ko-KR" altLang="en-US" dirty="0" err="1"/>
              <a:t>해주셨어요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감사합니다</a:t>
            </a:r>
            <a:r>
              <a:rPr lang="en-US" altLang="ko-KR" dirty="0"/>
              <a:t>. </a:t>
            </a:r>
            <a:r>
              <a:rPr lang="ko-KR" altLang="en-US" dirty="0"/>
              <a:t>잘 지내시죠</a:t>
            </a:r>
            <a:r>
              <a:rPr lang="en-US" altLang="ko-KR" dirty="0"/>
              <a:t>…?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747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전공 </a:t>
            </a:r>
            <a:r>
              <a:rPr lang="en-US" altLang="ko-KR" dirty="0"/>
              <a:t>: </a:t>
            </a:r>
            <a:r>
              <a:rPr lang="ko-KR" altLang="en-US" dirty="0"/>
              <a:t>데이터 분석 </a:t>
            </a:r>
            <a:r>
              <a:rPr lang="en-US" altLang="ko-KR" dirty="0"/>
              <a:t>or </a:t>
            </a:r>
            <a:r>
              <a:rPr lang="ko-KR" altLang="en-US" dirty="0"/>
              <a:t>개발자 </a:t>
            </a:r>
            <a:endParaRPr lang="en-US" altLang="ko-KR" dirty="0"/>
          </a:p>
          <a:p>
            <a:r>
              <a:rPr lang="ko-KR" altLang="en-US" dirty="0"/>
              <a:t>카페에서 그냥 매니저나 계속할까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그래도 </a:t>
            </a:r>
            <a:r>
              <a:rPr lang="en-US" altLang="ko-KR" dirty="0"/>
              <a:t>4</a:t>
            </a:r>
            <a:r>
              <a:rPr lang="ko-KR" altLang="en-US" dirty="0"/>
              <a:t>년간 배운 전공이 아까운데 </a:t>
            </a:r>
            <a:r>
              <a:rPr lang="ko-KR" altLang="en-US" dirty="0" err="1"/>
              <a:t>ㅠㅠㅠㅠ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1470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9043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아티언스라는</a:t>
            </a:r>
            <a:r>
              <a:rPr lang="ko-KR" altLang="en-US" dirty="0"/>
              <a:t> 검색 마케팅 전문 에이전시에서 일하고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광고 성과 측정을 위한 </a:t>
            </a:r>
            <a:endParaRPr lang="en-US" altLang="ko-KR" dirty="0"/>
          </a:p>
          <a:p>
            <a:r>
              <a:rPr lang="ko-KR" altLang="en-US" dirty="0"/>
              <a:t>웹 로그 </a:t>
            </a:r>
            <a:r>
              <a:rPr lang="ko-KR" altLang="en-US" dirty="0" err="1"/>
              <a:t>트래킹</a:t>
            </a:r>
            <a:r>
              <a:rPr lang="ko-KR" altLang="en-US" dirty="0"/>
              <a:t> 설계와 </a:t>
            </a:r>
            <a:r>
              <a:rPr lang="en-US" altLang="ko-KR" dirty="0"/>
              <a:t>/ GA </a:t>
            </a:r>
            <a:r>
              <a:rPr lang="ko-KR" altLang="en-US" dirty="0"/>
              <a:t>분석환경 구축 및 컨설팅 업무를 담당하고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646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아티언스라는</a:t>
            </a:r>
            <a:r>
              <a:rPr lang="ko-KR" altLang="en-US" dirty="0"/>
              <a:t> 검색 마케팅 전문 에이전시에서 일하고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광고 성과 측정을 위한 </a:t>
            </a:r>
            <a:endParaRPr lang="en-US" altLang="ko-KR" dirty="0"/>
          </a:p>
          <a:p>
            <a:r>
              <a:rPr lang="ko-KR" altLang="en-US" dirty="0"/>
              <a:t>웹 로그 </a:t>
            </a:r>
            <a:r>
              <a:rPr lang="ko-KR" altLang="en-US" dirty="0" err="1"/>
              <a:t>트래킹</a:t>
            </a:r>
            <a:r>
              <a:rPr lang="ko-KR" altLang="en-US" dirty="0"/>
              <a:t> 설계와 </a:t>
            </a:r>
            <a:r>
              <a:rPr lang="en-US" altLang="ko-KR" dirty="0"/>
              <a:t>/ GA </a:t>
            </a:r>
            <a:r>
              <a:rPr lang="ko-KR" altLang="en-US" dirty="0"/>
              <a:t>분석환경 구축 및 컨설팅 업무를 담당하고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52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아티언스라는</a:t>
            </a:r>
            <a:r>
              <a:rPr lang="ko-KR" altLang="en-US" dirty="0"/>
              <a:t> 검색 마케팅 전문 에이전시에서 일하고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광고 성과 측정을 위한 </a:t>
            </a:r>
            <a:endParaRPr lang="en-US" altLang="ko-KR" dirty="0"/>
          </a:p>
          <a:p>
            <a:r>
              <a:rPr lang="ko-KR" altLang="en-US" dirty="0"/>
              <a:t>웹 로그 </a:t>
            </a:r>
            <a:r>
              <a:rPr lang="ko-KR" altLang="en-US" dirty="0" err="1"/>
              <a:t>트래킹</a:t>
            </a:r>
            <a:r>
              <a:rPr lang="ko-KR" altLang="en-US" dirty="0"/>
              <a:t> 설계와 </a:t>
            </a:r>
            <a:r>
              <a:rPr lang="en-US" altLang="ko-KR" dirty="0"/>
              <a:t>/ GA </a:t>
            </a:r>
            <a:r>
              <a:rPr lang="ko-KR" altLang="en-US" dirty="0"/>
              <a:t>분석환경 구축 및 컨설팅 업무를 담당하고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8008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아티언스라는</a:t>
            </a:r>
            <a:r>
              <a:rPr lang="ko-KR" altLang="en-US" dirty="0"/>
              <a:t> 검색 마케팅 전문 에이전시에서 일하고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광고 성과 측정을 위한 </a:t>
            </a:r>
            <a:endParaRPr lang="en-US" altLang="ko-KR" dirty="0"/>
          </a:p>
          <a:p>
            <a:r>
              <a:rPr lang="ko-KR" altLang="en-US" dirty="0"/>
              <a:t>웹 로그 </a:t>
            </a:r>
            <a:r>
              <a:rPr lang="ko-KR" altLang="en-US" dirty="0" err="1"/>
              <a:t>트래킹</a:t>
            </a:r>
            <a:r>
              <a:rPr lang="ko-KR" altLang="en-US" dirty="0"/>
              <a:t> 설계와 </a:t>
            </a:r>
            <a:r>
              <a:rPr lang="en-US" altLang="ko-KR" dirty="0"/>
              <a:t>/ GA </a:t>
            </a:r>
            <a:r>
              <a:rPr lang="ko-KR" altLang="en-US" dirty="0"/>
              <a:t>분석환경 구축 및 컨설팅 업무를 담당하고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692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아티언스라는</a:t>
            </a:r>
            <a:r>
              <a:rPr lang="ko-KR" altLang="en-US" dirty="0"/>
              <a:t> 검색 마케팅 전문 에이전시에서 일하고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광고 성과 측정을 위한 </a:t>
            </a:r>
            <a:endParaRPr lang="en-US" altLang="ko-KR" dirty="0"/>
          </a:p>
          <a:p>
            <a:r>
              <a:rPr lang="ko-KR" altLang="en-US" dirty="0"/>
              <a:t>웹 로그 </a:t>
            </a:r>
            <a:r>
              <a:rPr lang="ko-KR" altLang="en-US" dirty="0" err="1"/>
              <a:t>트래킹</a:t>
            </a:r>
            <a:r>
              <a:rPr lang="ko-KR" altLang="en-US" dirty="0"/>
              <a:t> 설계와 </a:t>
            </a:r>
            <a:r>
              <a:rPr lang="en-US" altLang="ko-KR" dirty="0"/>
              <a:t>/ GA </a:t>
            </a:r>
            <a:r>
              <a:rPr lang="ko-KR" altLang="en-US" dirty="0"/>
              <a:t>분석환경 구축 및 컨설팅 업무를 담당하고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19011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아티언스라는</a:t>
            </a:r>
            <a:r>
              <a:rPr lang="ko-KR" altLang="en-US" dirty="0"/>
              <a:t> 검색 마케팅 전문 에이전시에서 일하고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광고 성과 측정을 위한 </a:t>
            </a:r>
            <a:endParaRPr lang="en-US" altLang="ko-KR" dirty="0"/>
          </a:p>
          <a:p>
            <a:r>
              <a:rPr lang="ko-KR" altLang="en-US" dirty="0"/>
              <a:t>웹 로그 </a:t>
            </a:r>
            <a:r>
              <a:rPr lang="ko-KR" altLang="en-US" dirty="0" err="1"/>
              <a:t>트래킹</a:t>
            </a:r>
            <a:r>
              <a:rPr lang="ko-KR" altLang="en-US" dirty="0"/>
              <a:t> 설계와 </a:t>
            </a:r>
            <a:r>
              <a:rPr lang="en-US" altLang="ko-KR" dirty="0"/>
              <a:t>/ GA </a:t>
            </a:r>
            <a:r>
              <a:rPr lang="ko-KR" altLang="en-US" dirty="0"/>
              <a:t>분석환경 구축 및 컨설팅 업무를 담당하고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9218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아티언스라는</a:t>
            </a:r>
            <a:r>
              <a:rPr lang="ko-KR" altLang="en-US" dirty="0"/>
              <a:t> 검색 마케팅 전문 에이전시에서 일하고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광고 성과 측정을 위한 </a:t>
            </a:r>
            <a:endParaRPr lang="en-US" altLang="ko-KR" dirty="0"/>
          </a:p>
          <a:p>
            <a:r>
              <a:rPr lang="ko-KR" altLang="en-US" dirty="0"/>
              <a:t>웹 로그 </a:t>
            </a:r>
            <a:r>
              <a:rPr lang="ko-KR" altLang="en-US" dirty="0" err="1"/>
              <a:t>트래킹</a:t>
            </a:r>
            <a:r>
              <a:rPr lang="ko-KR" altLang="en-US" dirty="0"/>
              <a:t> 설계와 </a:t>
            </a:r>
            <a:r>
              <a:rPr lang="en-US" altLang="ko-KR" dirty="0"/>
              <a:t>/ GA </a:t>
            </a:r>
            <a:r>
              <a:rPr lang="ko-KR" altLang="en-US" dirty="0"/>
              <a:t>분석환경 구축 및 컨설팅 업무를 담당하고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1963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1498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7478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</a:t>
            </a:r>
            <a:r>
              <a:rPr lang="ko-KR" altLang="en-US" dirty="0" err="1"/>
              <a:t>패스트캠퍼스를</a:t>
            </a:r>
            <a:r>
              <a:rPr lang="ko-KR" altLang="en-US" dirty="0"/>
              <a:t> 선택했는가에 대한 대답이 반드시 필요할 듯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대학원과 비교했을 때 나만의 생각정리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내가 뭘 하고싶은지도 모르는데 대학원을 가는게 맞을까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대학원에서 통계기초를 공부하기에는 힘들 것 같다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단기간에 좀 끝내고 취업전선을 준비하고 싶어요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6451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488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3853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지식들은 종강 이후에도 혼자서 분석 프로젝트를 진행할 수 있는 힘을 길러주었다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794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61344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623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59243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7614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6230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아티언스라는</a:t>
            </a:r>
            <a:r>
              <a:rPr lang="ko-KR" altLang="en-US" dirty="0"/>
              <a:t> 검색 마케팅 전문 에이전시에서 일하고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광고 성과 측정을 위한 </a:t>
            </a:r>
            <a:endParaRPr lang="en-US" altLang="ko-KR" dirty="0"/>
          </a:p>
          <a:p>
            <a:r>
              <a:rPr lang="ko-KR" altLang="en-US" dirty="0"/>
              <a:t>웹 로그 </a:t>
            </a:r>
            <a:r>
              <a:rPr lang="ko-KR" altLang="en-US" dirty="0" err="1"/>
              <a:t>트래킹</a:t>
            </a:r>
            <a:r>
              <a:rPr lang="ko-KR" altLang="en-US" dirty="0"/>
              <a:t> 설계와 </a:t>
            </a:r>
            <a:r>
              <a:rPr lang="en-US" altLang="ko-KR" dirty="0"/>
              <a:t>/ GA </a:t>
            </a:r>
            <a:r>
              <a:rPr lang="ko-KR" altLang="en-US" dirty="0"/>
              <a:t>분석환경 구축 및 컨설팅 업무를 담당하고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3726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0235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57349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면접에서 왜 광고</a:t>
            </a:r>
            <a:r>
              <a:rPr lang="en-US" altLang="ko-KR" dirty="0"/>
              <a:t>, </a:t>
            </a:r>
            <a:r>
              <a:rPr lang="ko-KR" altLang="en-US" dirty="0"/>
              <a:t>게임 분야에 지원했어요</a:t>
            </a:r>
            <a:r>
              <a:rPr lang="en-US" altLang="ko-KR" dirty="0"/>
              <a:t>? </a:t>
            </a:r>
            <a:r>
              <a:rPr lang="ko-KR" altLang="en-US" dirty="0"/>
              <a:t>라는 질문을 </a:t>
            </a:r>
            <a:r>
              <a:rPr lang="ko-KR" altLang="en-US" dirty="0" err="1"/>
              <a:t>받은적</a:t>
            </a:r>
            <a:r>
              <a:rPr lang="ko-KR" altLang="en-US" dirty="0"/>
              <a:t> 많음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1051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데이터에 근거한 의사결정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/>
              <a:t>마케팅 분야에서 데이터 </a:t>
            </a:r>
            <a:r>
              <a:rPr lang="en-US" altLang="ko-KR" dirty="0"/>
              <a:t>– </a:t>
            </a:r>
            <a:r>
              <a:rPr lang="ko-KR" altLang="en-US" dirty="0"/>
              <a:t>퍼포먼스 마케팅</a:t>
            </a:r>
            <a:r>
              <a:rPr lang="en-US" altLang="ko-KR" dirty="0"/>
              <a:t>, </a:t>
            </a:r>
            <a:r>
              <a:rPr lang="ko-KR" altLang="en-US" dirty="0" err="1"/>
              <a:t>그로스</a:t>
            </a:r>
            <a:r>
              <a:rPr lang="ko-KR" altLang="en-US" dirty="0"/>
              <a:t> 해커 등</a:t>
            </a:r>
            <a:endParaRPr lang="en-US" altLang="ko-KR" dirty="0"/>
          </a:p>
          <a:p>
            <a:r>
              <a:rPr lang="ko-KR" altLang="en-US" dirty="0"/>
              <a:t>사람과 관련된 데이터 </a:t>
            </a:r>
            <a:r>
              <a:rPr lang="en-US" altLang="ko-KR" dirty="0"/>
              <a:t>– </a:t>
            </a:r>
            <a:r>
              <a:rPr lang="ko-KR" altLang="en-US" dirty="0"/>
              <a:t>인사 관련 의사결정에 도움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00973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9524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75259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1545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0741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2809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16095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98152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424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0858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아티언스라는</a:t>
            </a:r>
            <a:r>
              <a:rPr lang="ko-KR" altLang="en-US" dirty="0"/>
              <a:t> 검색 마케팅 전문 에이전시에서 일하고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광고 성과 측정을 위한 </a:t>
            </a:r>
            <a:endParaRPr lang="en-US" altLang="ko-KR" dirty="0"/>
          </a:p>
          <a:p>
            <a:r>
              <a:rPr lang="ko-KR" altLang="en-US" dirty="0"/>
              <a:t>웹 로그 </a:t>
            </a:r>
            <a:r>
              <a:rPr lang="ko-KR" altLang="en-US" dirty="0" err="1"/>
              <a:t>트래킹</a:t>
            </a:r>
            <a:r>
              <a:rPr lang="ko-KR" altLang="en-US" dirty="0"/>
              <a:t> 설계와 </a:t>
            </a:r>
            <a:r>
              <a:rPr lang="en-US" altLang="ko-KR" dirty="0"/>
              <a:t>/ GA </a:t>
            </a:r>
            <a:r>
              <a:rPr lang="ko-KR" altLang="en-US" dirty="0"/>
              <a:t>분석환경 구축 및 컨설팅 업무를 담당하고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7005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아티언스라는</a:t>
            </a:r>
            <a:r>
              <a:rPr lang="ko-KR" altLang="en-US" dirty="0"/>
              <a:t> 검색 마케팅 전문 에이전시에서 일하고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광고 성과 측정을 위한 </a:t>
            </a:r>
            <a:endParaRPr lang="en-US" altLang="ko-KR" dirty="0"/>
          </a:p>
          <a:p>
            <a:r>
              <a:rPr lang="ko-KR" altLang="en-US" dirty="0"/>
              <a:t>웹 로그 </a:t>
            </a:r>
            <a:r>
              <a:rPr lang="ko-KR" altLang="en-US" dirty="0" err="1"/>
              <a:t>트래킹</a:t>
            </a:r>
            <a:r>
              <a:rPr lang="ko-KR" altLang="en-US" dirty="0"/>
              <a:t> 설계와 </a:t>
            </a:r>
            <a:r>
              <a:rPr lang="en-US" altLang="ko-KR" dirty="0"/>
              <a:t>/ GA </a:t>
            </a:r>
            <a:r>
              <a:rPr lang="ko-KR" altLang="en-US" dirty="0"/>
              <a:t>분석환경 구축 및 컨설팅 업무를 담당하고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673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687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7368-8D64-4B38-B050-4D511F4C4EB9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641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DE4A7E9-EC35-4440-A0F0-659937F4D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BDCAA2-3F78-4499-88CA-1715F6014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CB6A4-7A80-46B2-9E48-B12130CDC11F}" type="datetime1">
              <a:rPr lang="ko-KR" altLang="en-US" smtClean="0"/>
              <a:t>2018-11-18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942F75-160B-4AA8-82DF-A3FC3E76B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723CCD-CDA3-4164-85F0-879FF0CAE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373D14DC-37B4-4DD7-8D4A-1FB923865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64738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484178-6FAE-4917-9234-12A3E5A17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E00EEA-7857-4925-921B-39C718565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B45A50-D22F-468D-892C-260551B09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1E443-21BA-457B-A3F1-9B46C96CEB06}" type="datetime1">
              <a:rPr lang="ko-KR" altLang="en-US" smtClean="0"/>
              <a:t>2018-11-18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5176E1-B026-4714-B96C-2EF198D12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AEF57-ADE4-450A-902A-95DA3E319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586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D00F12C-0E6C-48E8-8836-31F03A2A2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0B1F50-0E63-4D55-87E7-97D7E37769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61472A-5C15-4FCC-8C50-E050683D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A736A-F9E1-493D-9821-DC32E425F4D7}" type="datetime1">
              <a:rPr lang="ko-KR" altLang="en-US" smtClean="0"/>
              <a:t>2018-11-18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215F91-F450-4387-8439-54F38CC1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E5158E-07EF-4DEE-ACA0-BF77EF877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8692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6FE6D-CAD8-4C8D-8254-3F8BF4F9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C2B9A6-2FDE-4C52-8697-65890035E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639ABD-1A52-45DE-890A-F9B7C20D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56BF-68AA-4565-A9FD-737CEDD483F4}" type="datetime1">
              <a:rPr lang="ko-KR" altLang="en-US" smtClean="0"/>
              <a:t>2018-11-18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6B0CC6-47AC-456A-B948-37B726FCF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4774E4-60AF-4510-89A5-9B61EC819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3239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E18DB-7F6F-4A97-BEF9-ADA6F2BE9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C76600-0D8A-404E-9A4A-11600235D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9FAC45-D2B7-4095-87FE-21270E840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E88D4-9D36-4225-B4AC-76C13E6A7DA4}" type="datetime1">
              <a:rPr lang="ko-KR" altLang="en-US" smtClean="0"/>
              <a:t>2018-11-18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4B54C9-213F-4349-8EB5-EDE2EBEA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FDE0A-C014-40CD-9CB4-DDDB3A43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62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F277E-E36A-442C-AE86-ADB2E69CE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46B42D-AD40-470F-9E24-DC2D4CD8A8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7D9B5C-BCE1-43D5-A897-1AC93896AC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ACA571-0A99-4C6D-95FF-F32494E59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FC30-3E3E-40F6-8208-67E7E6A2CC08}" type="datetime1">
              <a:rPr lang="ko-KR" altLang="en-US" smtClean="0"/>
              <a:t>2018-11-18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828E28-4554-495D-AA34-4B6B9AB64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B6CDB0-FC45-4321-BE16-8AA4A9AEF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2857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A628D-1296-4284-8E1F-4A68FF24C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0B2A88-D69F-4CC2-B931-0C0384288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27C271-6218-4477-993B-4010B75E7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40BE78-C521-4759-95A1-9667CE556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8DACFF-4DD6-4BE2-A08C-D87E8B9E8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FF504C-32D6-450C-B76E-066D95F24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2714-56A4-45FB-8A86-5A2CF4D4B322}" type="datetime1">
              <a:rPr lang="ko-KR" altLang="en-US" smtClean="0"/>
              <a:t>2018-11-18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A490F8-8925-44B9-8409-109F28BA7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48E93A-AC19-40A1-8E4F-58F6A3F51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116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BDEF2-6568-459B-8E38-DE65B920C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C71DFE-E67E-4DA0-86E6-43FBB1DD7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00BF6-918F-4F53-9877-6084C42623C9}" type="datetime1">
              <a:rPr lang="ko-KR" altLang="en-US" smtClean="0"/>
              <a:t>2018-11-18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BB5B450-B28B-4771-B020-BFFB7AC35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09E908-38BE-4A2E-97AD-7075F68B1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8510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6C7A71-4DF2-42EA-BF4F-5C2BBD85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5B0A-9555-44BB-8573-5994344FB368}" type="datetime1">
              <a:rPr lang="ko-KR" altLang="en-US" smtClean="0"/>
              <a:t>2018-11-18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E75CCA-F0EE-4D87-AA17-973BA2E40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472021-EA4A-4D14-84FC-6F113A80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6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C9362-8E3F-4256-BD5F-D5AB6B509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9F7896-F660-4F8E-99F9-7E0B784E0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D1A13E-3D6B-431B-9F1D-FA8E847306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975564-304E-4D02-9172-C0E96D961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7555-64FA-47ED-8999-225217D8934A}" type="datetime1">
              <a:rPr lang="ko-KR" altLang="en-US" smtClean="0"/>
              <a:t>2018-11-18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4AC446-03FF-4697-BD05-A0080274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5AC1EA-7B6B-4236-B7A3-4B5BD3D3C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68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99689-A4D2-447D-B69D-0E1B4FBB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51D8A1-0D6B-4409-9E0C-0FE8AA8233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4D277A-4E97-4462-BF94-A0B40D21B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6836D7-7731-4F79-9A74-3721C11EE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E69F0-E7EE-4042-AC7E-9120D2CCAD53}" type="datetime1">
              <a:rPr lang="ko-KR" altLang="en-US" smtClean="0"/>
              <a:t>2018-11-18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485C01-DE3E-452F-AC4A-FA789E8C7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07F387-7E1C-47BF-8585-38F2EE585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7556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AC8CCA-FF30-4806-BC66-15C7C99CB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778C2A-0992-4B13-B221-3E8BE1B0B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D284B-2D3A-4E5C-B929-63A5514CA249}" type="datetime1">
              <a:rPr lang="ko-KR" altLang="en-US" smtClean="0"/>
              <a:t>2018-11-18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2D9B15-C1C2-42BC-82DF-8CE2107E1C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113884-1768-4A77-B007-0CE9B5386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64615-6DDF-4955-AB7E-4758B64BFF4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915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z="1600" smtClean="0"/>
              <a:t>1</a:t>
            </a:fld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DFA8C-EA5F-4C0A-88C6-C77BD5A8B48A}"/>
              </a:ext>
            </a:extLst>
          </p:cNvPr>
          <p:cNvSpPr txBox="1"/>
          <p:nvPr/>
        </p:nvSpPr>
        <p:spPr>
          <a:xfrm>
            <a:off x="3212522" y="1885890"/>
            <a:ext cx="5766955" cy="4012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ko-KR" altLang="en-US" sz="2400" dirty="0"/>
              <a:t>나만의 </a:t>
            </a:r>
            <a:r>
              <a:rPr lang="ko-KR" altLang="en-US" sz="3200" b="1" dirty="0"/>
              <a:t>데이터 분석가</a:t>
            </a:r>
            <a:r>
              <a:rPr lang="ko-KR" altLang="en-US" sz="3200" dirty="0"/>
              <a:t> </a:t>
            </a:r>
            <a:r>
              <a:rPr lang="ko-KR" altLang="en-US" sz="2400" dirty="0"/>
              <a:t>취업 노하우</a:t>
            </a:r>
            <a:endParaRPr lang="en-US" altLang="ko-KR" sz="2400" dirty="0"/>
          </a:p>
          <a:p>
            <a:pPr algn="ctr">
              <a:lnSpc>
                <a:spcPct val="300000"/>
              </a:lnSpc>
            </a:pPr>
            <a:endParaRPr lang="en-US" altLang="ko-KR" sz="1200" dirty="0"/>
          </a:p>
          <a:p>
            <a:pPr algn="ctr"/>
            <a:r>
              <a:rPr lang="ko-KR" altLang="en-US" spc="600" dirty="0" err="1"/>
              <a:t>하정철</a:t>
            </a:r>
            <a:endParaRPr lang="en-US" altLang="ko-KR" spc="600" dirty="0"/>
          </a:p>
          <a:p>
            <a:pPr algn="ctr"/>
            <a:endParaRPr lang="en-US" altLang="ko-KR" sz="500" spc="600" dirty="0"/>
          </a:p>
          <a:p>
            <a:pPr algn="ctr"/>
            <a:r>
              <a:rPr lang="en-US" altLang="ko-KR" dirty="0"/>
              <a:t>wjdcjf0219@naver.com</a:t>
            </a:r>
            <a:endParaRPr lang="ko-KR" altLang="en-US" dirty="0"/>
          </a:p>
          <a:p>
            <a:pPr algn="ctr"/>
            <a:br>
              <a:rPr lang="en-US" altLang="ko-KR" dirty="0"/>
            </a:br>
            <a:endParaRPr lang="en-US" altLang="ko-KR" dirty="0"/>
          </a:p>
          <a:p>
            <a:pPr algn="ctr">
              <a:lnSpc>
                <a:spcPct val="300000"/>
              </a:lnSpc>
            </a:pP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07E8D3-BE1D-4357-ACFB-AD4F2176D7AC}"/>
              </a:ext>
            </a:extLst>
          </p:cNvPr>
          <p:cNvSpPr/>
          <p:nvPr/>
        </p:nvSpPr>
        <p:spPr>
          <a:xfrm>
            <a:off x="5228450" y="4129133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400" dirty="0"/>
          </a:p>
        </p:txBody>
      </p:sp>
      <p:pic>
        <p:nvPicPr>
          <p:cNvPr id="1026" name="Picture 2" descr="ë¼ì´ì¸ì ëí ì´ë¯¸ì§ ê²ìê²°ê³¼">
            <a:extLst>
              <a:ext uri="{FF2B5EF4-FFF2-40B4-BE49-F238E27FC236}">
                <a16:creationId xmlns:a16="http://schemas.microsoft.com/office/drawing/2014/main" id="{9820AF8A-CED3-4F5B-904C-4A40E8F50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450" y="5064939"/>
            <a:ext cx="1761221" cy="294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223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06EA2-7D6D-46B6-B259-253817490AAF}"/>
              </a:ext>
            </a:extLst>
          </p:cNvPr>
          <p:cNvSpPr txBox="1"/>
          <p:nvPr/>
        </p:nvSpPr>
        <p:spPr>
          <a:xfrm>
            <a:off x="0" y="224122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그래도 졸업은 </a:t>
            </a:r>
            <a:r>
              <a:rPr lang="ko-KR" altLang="en-US" sz="2800" b="1" dirty="0" err="1"/>
              <a:t>해야지</a:t>
            </a:r>
            <a:r>
              <a:rPr lang="en-US" altLang="ko-KR" sz="2800" b="1" dirty="0"/>
              <a:t>…</a:t>
            </a:r>
            <a:endParaRPr lang="en-US" altLang="ko-KR" sz="2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17BE34-3EEE-4AD9-BB8F-BD609BE3F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145" y="2982776"/>
            <a:ext cx="3399710" cy="355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25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D0050-AD4B-4A1D-8E12-C366E27B8A5B}"/>
              </a:ext>
            </a:extLst>
          </p:cNvPr>
          <p:cNvSpPr txBox="1"/>
          <p:nvPr/>
        </p:nvSpPr>
        <p:spPr>
          <a:xfrm>
            <a:off x="0" y="2490281"/>
            <a:ext cx="12192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3600" b="1" dirty="0"/>
          </a:p>
          <a:p>
            <a:pPr algn="ctr"/>
            <a:r>
              <a:rPr lang="ko-KR" altLang="en-US" sz="2800" b="1" dirty="0" err="1"/>
              <a:t>머신러닝</a:t>
            </a:r>
            <a:r>
              <a:rPr lang="en-US" altLang="ko-KR" sz="2800" b="1" dirty="0"/>
              <a:t>/</a:t>
            </a:r>
            <a:r>
              <a:rPr lang="ko-KR" altLang="en-US" sz="2800" b="1" dirty="0"/>
              <a:t>빅데이터 분석</a:t>
            </a:r>
            <a:r>
              <a:rPr lang="ko-KR" altLang="en-US" sz="2000" dirty="0"/>
              <a:t>으로 </a:t>
            </a:r>
            <a:endParaRPr lang="en-US" altLang="ko-KR" sz="2000" dirty="0"/>
          </a:p>
          <a:p>
            <a:pPr algn="ctr"/>
            <a:r>
              <a:rPr lang="ko-KR" altLang="en-US" sz="2000" dirty="0"/>
              <a:t>인터넷기사</a:t>
            </a:r>
            <a:r>
              <a:rPr lang="en-US" altLang="ko-KR" sz="2000" dirty="0"/>
              <a:t>/</a:t>
            </a:r>
            <a:r>
              <a:rPr lang="ko-KR" altLang="en-US" sz="2000" dirty="0"/>
              <a:t>음원순위 </a:t>
            </a:r>
            <a:r>
              <a:rPr lang="ko-KR" altLang="en-US" sz="2800" b="1" dirty="0"/>
              <a:t>상관도 분석</a:t>
            </a:r>
          </a:p>
          <a:p>
            <a:pPr algn="ctr"/>
            <a:r>
              <a:rPr lang="ko-KR" altLang="en-US" sz="2400" b="1" dirty="0"/>
              <a:t> 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029926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A94AAE-AE3A-4223-B1F9-1E00E47FD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218" y="0"/>
            <a:ext cx="6751982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936D0D-DCAE-4062-8A62-2AACCE9A0D4B}"/>
              </a:ext>
            </a:extLst>
          </p:cNvPr>
          <p:cNvSpPr txBox="1"/>
          <p:nvPr/>
        </p:nvSpPr>
        <p:spPr>
          <a:xfrm>
            <a:off x="223278" y="2633870"/>
            <a:ext cx="3028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3600" b="1" dirty="0"/>
          </a:p>
          <a:p>
            <a:pPr algn="ctr"/>
            <a:r>
              <a:rPr lang="ko-KR" altLang="en-US" sz="2800" b="1" dirty="0"/>
              <a:t>프로젝트 계획서</a:t>
            </a:r>
            <a:r>
              <a:rPr lang="ko-KR" altLang="en-US" sz="2400" b="1" dirty="0"/>
              <a:t> 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923490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ë¼ì´ì¸ ì¢ì ì ëí ì´ë¯¸ì§ ê²ìê²°ê³¼">
            <a:extLst>
              <a:ext uri="{FF2B5EF4-FFF2-40B4-BE49-F238E27FC236}">
                <a16:creationId xmlns:a16="http://schemas.microsoft.com/office/drawing/2014/main" id="{FA3A7F66-61AF-444B-9353-CE62A13E2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24007" y="3927627"/>
            <a:ext cx="3575407" cy="357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A94AAE-AE3A-4223-B1F9-1E00E47FD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218" y="0"/>
            <a:ext cx="6751982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936D0D-DCAE-4062-8A62-2AACCE9A0D4B}"/>
              </a:ext>
            </a:extLst>
          </p:cNvPr>
          <p:cNvSpPr txBox="1"/>
          <p:nvPr/>
        </p:nvSpPr>
        <p:spPr>
          <a:xfrm>
            <a:off x="223278" y="2633870"/>
            <a:ext cx="3028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3600" b="1" dirty="0"/>
          </a:p>
          <a:p>
            <a:pPr algn="ctr"/>
            <a:r>
              <a:rPr lang="ko-KR" altLang="en-US" sz="2800" b="1" dirty="0"/>
              <a:t>프로젝트 계획서</a:t>
            </a:r>
            <a:r>
              <a:rPr lang="ko-KR" altLang="en-US" sz="2400" b="1" dirty="0"/>
              <a:t> </a:t>
            </a:r>
            <a:endParaRPr lang="en-US" altLang="ko-KR" sz="24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B45AA0-5C13-4A03-9154-EA51FD66A5A4}"/>
              </a:ext>
            </a:extLst>
          </p:cNvPr>
          <p:cNvSpPr/>
          <p:nvPr/>
        </p:nvSpPr>
        <p:spPr>
          <a:xfrm>
            <a:off x="5019261" y="924339"/>
            <a:ext cx="3856382" cy="6758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924CD-90E4-4378-8A28-FCE9F0E76C9D}"/>
              </a:ext>
            </a:extLst>
          </p:cNvPr>
          <p:cNvSpPr/>
          <p:nvPr/>
        </p:nvSpPr>
        <p:spPr>
          <a:xfrm>
            <a:off x="5019261" y="4137991"/>
            <a:ext cx="3856382" cy="5035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76D968-46F4-49BB-8B0E-86107F9B699F}"/>
              </a:ext>
            </a:extLst>
          </p:cNvPr>
          <p:cNvSpPr/>
          <p:nvPr/>
        </p:nvSpPr>
        <p:spPr>
          <a:xfrm>
            <a:off x="5019261" y="5459526"/>
            <a:ext cx="3856382" cy="6530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73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ë¼ì´ì¸ ì¢ì ì ëí ì´ë¯¸ì§ ê²ìê²°ê³¼">
            <a:extLst>
              <a:ext uri="{FF2B5EF4-FFF2-40B4-BE49-F238E27FC236}">
                <a16:creationId xmlns:a16="http://schemas.microsoft.com/office/drawing/2014/main" id="{FA3A7F66-61AF-444B-9353-CE62A13E2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24007" y="3927627"/>
            <a:ext cx="3575407" cy="357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A94AAE-AE3A-4223-B1F9-1E00E47FDF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88"/>
          <a:stretch/>
        </p:blipFill>
        <p:spPr>
          <a:xfrm>
            <a:off x="3230218" y="0"/>
            <a:ext cx="564542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936D0D-DCAE-4062-8A62-2AACCE9A0D4B}"/>
              </a:ext>
            </a:extLst>
          </p:cNvPr>
          <p:cNvSpPr txBox="1"/>
          <p:nvPr/>
        </p:nvSpPr>
        <p:spPr>
          <a:xfrm>
            <a:off x="223278" y="2633870"/>
            <a:ext cx="3028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3600" b="1" dirty="0"/>
          </a:p>
          <a:p>
            <a:pPr algn="ctr"/>
            <a:r>
              <a:rPr lang="ko-KR" altLang="en-US" sz="2800" b="1" dirty="0"/>
              <a:t>프로젝트 계획서</a:t>
            </a:r>
            <a:r>
              <a:rPr lang="ko-KR" altLang="en-US" sz="2400" b="1" dirty="0"/>
              <a:t> </a:t>
            </a:r>
            <a:endParaRPr lang="en-US" altLang="ko-KR" sz="24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B45AA0-5C13-4A03-9154-EA51FD66A5A4}"/>
              </a:ext>
            </a:extLst>
          </p:cNvPr>
          <p:cNvSpPr/>
          <p:nvPr/>
        </p:nvSpPr>
        <p:spPr>
          <a:xfrm>
            <a:off x="5019261" y="924339"/>
            <a:ext cx="3856382" cy="6758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A924CD-90E4-4378-8A28-FCE9F0E76C9D}"/>
              </a:ext>
            </a:extLst>
          </p:cNvPr>
          <p:cNvSpPr/>
          <p:nvPr/>
        </p:nvSpPr>
        <p:spPr>
          <a:xfrm>
            <a:off x="5019261" y="4137991"/>
            <a:ext cx="3856382" cy="5035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76D968-46F4-49BB-8B0E-86107F9B699F}"/>
              </a:ext>
            </a:extLst>
          </p:cNvPr>
          <p:cNvSpPr/>
          <p:nvPr/>
        </p:nvSpPr>
        <p:spPr>
          <a:xfrm>
            <a:off x="5019261" y="5459526"/>
            <a:ext cx="3856382" cy="6530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222AA-125E-431B-957F-44C5D9AA679B}"/>
              </a:ext>
            </a:extLst>
          </p:cNvPr>
          <p:cNvSpPr txBox="1"/>
          <p:nvPr/>
        </p:nvSpPr>
        <p:spPr>
          <a:xfrm>
            <a:off x="9160265" y="2937662"/>
            <a:ext cx="2966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2016.03 : </a:t>
            </a:r>
            <a:r>
              <a:rPr lang="ko-KR" altLang="en-US" dirty="0"/>
              <a:t>팀 모집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2015.11 : </a:t>
            </a:r>
            <a:r>
              <a:rPr lang="en-US" altLang="ko-KR" dirty="0" err="1"/>
              <a:t>tensorflow</a:t>
            </a:r>
            <a:endParaRPr lang="en-US" altLang="ko-KR" dirty="0"/>
          </a:p>
          <a:p>
            <a:r>
              <a:rPr lang="en-US" altLang="ko-KR" dirty="0"/>
              <a:t>2016.03 : </a:t>
            </a:r>
            <a:r>
              <a:rPr lang="ko-KR" altLang="en-US" dirty="0" err="1"/>
              <a:t>알파고</a:t>
            </a:r>
            <a:r>
              <a:rPr lang="ko-KR" altLang="en-US" dirty="0"/>
              <a:t> 등장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371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D0050-AD4B-4A1D-8E12-C366E27B8A5B}"/>
              </a:ext>
            </a:extLst>
          </p:cNvPr>
          <p:cNvSpPr txBox="1"/>
          <p:nvPr/>
        </p:nvSpPr>
        <p:spPr>
          <a:xfrm>
            <a:off x="0" y="2336393"/>
            <a:ext cx="121920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00FF"/>
                </a:solidFill>
              </a:rPr>
              <a:t>R + </a:t>
            </a:r>
            <a:r>
              <a:rPr lang="ko-KR" altLang="en-US" sz="2800" b="1" dirty="0">
                <a:solidFill>
                  <a:srgbClr val="0000FF"/>
                </a:solidFill>
              </a:rPr>
              <a:t>통계분석</a:t>
            </a:r>
            <a:r>
              <a:rPr lang="en-US" altLang="ko-KR" sz="2800" b="1" dirty="0">
                <a:solidFill>
                  <a:srgbClr val="0000FF"/>
                </a:solidFill>
              </a:rPr>
              <a:t> </a:t>
            </a:r>
            <a:r>
              <a:rPr lang="ko-KR" altLang="en-US" sz="2800" b="1" dirty="0"/>
              <a:t>프로젝트</a:t>
            </a:r>
            <a:endParaRPr lang="en-US" altLang="ko-KR" sz="2800" b="1" dirty="0"/>
          </a:p>
          <a:p>
            <a:pPr algn="ctr"/>
            <a:endParaRPr lang="en-US" altLang="ko-KR" sz="3600" b="1" dirty="0"/>
          </a:p>
          <a:p>
            <a:pPr algn="ctr"/>
            <a:r>
              <a:rPr lang="ko-KR" altLang="en-US" sz="2400" b="1" dirty="0"/>
              <a:t>빅데이터 분석</a:t>
            </a:r>
            <a:r>
              <a:rPr lang="ko-KR" altLang="en-US" sz="2000" dirty="0"/>
              <a:t>을 활용한 </a:t>
            </a:r>
            <a:endParaRPr lang="en-US" altLang="ko-KR" sz="2000" dirty="0"/>
          </a:p>
          <a:p>
            <a:pPr algn="ctr"/>
            <a:r>
              <a:rPr lang="ko-KR" altLang="en-US" sz="2000" dirty="0"/>
              <a:t>아이돌 뉴스 기사와 음원순위 </a:t>
            </a:r>
            <a:r>
              <a:rPr lang="ko-KR" altLang="en-US" sz="2400" b="1" dirty="0"/>
              <a:t>상관관계 분석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843142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203371-B5F9-471A-A794-DD7914FB6C98}"/>
              </a:ext>
            </a:extLst>
          </p:cNvPr>
          <p:cNvSpPr txBox="1"/>
          <p:nvPr/>
        </p:nvSpPr>
        <p:spPr>
          <a:xfrm>
            <a:off x="755374" y="3167390"/>
            <a:ext cx="1219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제</a:t>
            </a:r>
            <a:r>
              <a:rPr lang="en-US" altLang="ko-KR" sz="2800" b="1" dirty="0"/>
              <a:t>1</a:t>
            </a:r>
            <a:r>
              <a:rPr lang="ko-KR" altLang="en-US" sz="2800" b="1" dirty="0"/>
              <a:t>회 </a:t>
            </a:r>
            <a:r>
              <a:rPr lang="ko-KR" altLang="en-US" sz="2800" b="1" dirty="0" err="1"/>
              <a:t>데이터야놀자</a:t>
            </a:r>
            <a:r>
              <a:rPr lang="ko-KR" altLang="en-US" sz="2800" b="1" dirty="0"/>
              <a:t> 세션 발표</a:t>
            </a:r>
            <a:r>
              <a:rPr lang="en-US" altLang="ko-KR" sz="2800" b="1" dirty="0"/>
              <a:t>! </a:t>
            </a:r>
          </a:p>
          <a:p>
            <a:pPr algn="ctr"/>
            <a:br>
              <a:rPr lang="en-US" altLang="ko-KR" sz="1050" b="1" dirty="0"/>
            </a:br>
            <a:r>
              <a:rPr lang="en-US" altLang="ko-KR" sz="1200" dirty="0"/>
              <a:t>(</a:t>
            </a:r>
            <a:r>
              <a:rPr lang="ko-KR" altLang="en-US" sz="1200" dirty="0"/>
              <a:t>반 타의적</a:t>
            </a:r>
            <a:r>
              <a:rPr lang="en-US" altLang="ko-KR" sz="1200" dirty="0"/>
              <a:t>… </a:t>
            </a:r>
            <a:r>
              <a:rPr lang="ko-KR" altLang="en-US" sz="1200" dirty="0"/>
              <a:t>멘토님 감사합니다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잘 지내시죠</a:t>
            </a:r>
            <a:r>
              <a:rPr lang="en-US" altLang="ko-KR" sz="1200" dirty="0"/>
              <a:t>?)</a:t>
            </a:r>
            <a:endParaRPr lang="en-US" altLang="ko-KR" sz="1100" dirty="0"/>
          </a:p>
        </p:txBody>
      </p:sp>
      <p:pic>
        <p:nvPicPr>
          <p:cNvPr id="1026" name="Picture 2" descr="ì´ë¯¸ì§: íì¤í¸">
            <a:extLst>
              <a:ext uri="{FF2B5EF4-FFF2-40B4-BE49-F238E27FC236}">
                <a16:creationId xmlns:a16="http://schemas.microsoft.com/office/drawing/2014/main" id="{0BD4A749-C3A0-4A44-AC11-63F381DF3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99" y="2796208"/>
            <a:ext cx="1265583" cy="126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81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203371-B5F9-471A-A794-DD7914FB6C98}"/>
              </a:ext>
            </a:extLst>
          </p:cNvPr>
          <p:cNvSpPr txBox="1"/>
          <p:nvPr/>
        </p:nvSpPr>
        <p:spPr>
          <a:xfrm>
            <a:off x="0" y="2655373"/>
            <a:ext cx="12192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졸업 논문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취업 준비</a:t>
            </a:r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r>
              <a:rPr lang="ko-KR" altLang="en-US" sz="2800" b="1" dirty="0"/>
              <a:t>카페 </a:t>
            </a:r>
            <a:r>
              <a:rPr lang="en-US" altLang="ko-KR" sz="2800" b="1" dirty="0"/>
              <a:t>vs </a:t>
            </a:r>
            <a:r>
              <a:rPr lang="ko-KR" altLang="en-US" sz="2800" b="1" dirty="0"/>
              <a:t>전공 </a:t>
            </a:r>
            <a:br>
              <a:rPr lang="en-US" altLang="ko-KR" sz="2800" b="1" dirty="0"/>
            </a:b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458379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F0B14-8335-4E02-B8CC-C18D986255F2}"/>
              </a:ext>
            </a:extLst>
          </p:cNvPr>
          <p:cNvSpPr txBox="1"/>
          <p:nvPr/>
        </p:nvSpPr>
        <p:spPr>
          <a:xfrm>
            <a:off x="0" y="282883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혹시 회계법인에서 인턴해볼 생각 </a:t>
            </a:r>
            <a:r>
              <a:rPr lang="ko-KR" altLang="en-US" sz="2400" b="1" dirty="0" err="1"/>
              <a:t>없니</a:t>
            </a:r>
            <a:r>
              <a:rPr lang="en-US" altLang="ko-KR" sz="2400" b="1" dirty="0"/>
              <a:t>?</a:t>
            </a:r>
          </a:p>
          <a:p>
            <a:pPr algn="ctr"/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4156962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E0352D-D4E8-4B26-88D8-87A62E930CA3}"/>
              </a:ext>
            </a:extLst>
          </p:cNvPr>
          <p:cNvSpPr txBox="1"/>
          <p:nvPr/>
        </p:nvSpPr>
        <p:spPr>
          <a:xfrm>
            <a:off x="0" y="282883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혹시 회계법인에서 인턴해볼 생각 </a:t>
            </a:r>
            <a:r>
              <a:rPr lang="ko-KR" altLang="en-US" sz="2400" b="1" dirty="0" err="1"/>
              <a:t>없니</a:t>
            </a:r>
            <a:r>
              <a:rPr lang="en-US" altLang="ko-KR" sz="2400" b="1" dirty="0"/>
              <a:t>?</a:t>
            </a:r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/>
              <a:t>다음 주부터 일할 사람이 필요하다는데 </a:t>
            </a:r>
            <a:r>
              <a:rPr lang="ko-KR" altLang="en-US" sz="2400" b="1" dirty="0">
                <a:solidFill>
                  <a:srgbClr val="FF0000"/>
                </a:solidFill>
              </a:rPr>
              <a:t>지금 바로 </a:t>
            </a:r>
            <a:r>
              <a:rPr lang="ko-KR" altLang="en-US" sz="2400" b="1" dirty="0"/>
              <a:t>이야기 해줘야 할 것 같아</a:t>
            </a:r>
            <a:r>
              <a:rPr lang="en-US" altLang="ko-KR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5234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B8ECB0-D13B-40B0-B617-5D2C8F60D8AC}"/>
              </a:ext>
            </a:extLst>
          </p:cNvPr>
          <p:cNvSpPr txBox="1"/>
          <p:nvPr/>
        </p:nvSpPr>
        <p:spPr>
          <a:xfrm>
            <a:off x="0" y="806762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안녕하세요</a:t>
            </a:r>
            <a:r>
              <a:rPr lang="en-US" altLang="ko-KR" sz="2400" b="1" dirty="0"/>
              <a:t>? </a:t>
            </a:r>
            <a:r>
              <a:rPr lang="ko-KR" altLang="en-US" sz="2400" b="1" dirty="0" err="1"/>
              <a:t>하정철입니다</a:t>
            </a:r>
            <a:r>
              <a:rPr lang="en-US" altLang="ko-KR" sz="2400" b="1" dirty="0"/>
              <a:t>. 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DFA8C-EA5F-4C0A-88C6-C77BD5A8B48A}"/>
              </a:ext>
            </a:extLst>
          </p:cNvPr>
          <p:cNvSpPr txBox="1"/>
          <p:nvPr/>
        </p:nvSpPr>
        <p:spPr>
          <a:xfrm>
            <a:off x="6095999" y="2001563"/>
            <a:ext cx="6177892" cy="3882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/>
              <a:t>아티언스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검색엔진 최적화</a:t>
            </a:r>
            <a:r>
              <a:rPr lang="en-US" altLang="ko-KR" sz="1400" dirty="0"/>
              <a:t>(SEO), </a:t>
            </a:r>
            <a:r>
              <a:rPr lang="ko-KR" altLang="en-US" sz="1400" dirty="0"/>
              <a:t>해외 검색광고</a:t>
            </a:r>
            <a:r>
              <a:rPr lang="en-US" altLang="ko-KR" sz="1400" dirty="0"/>
              <a:t>(SEM) </a:t>
            </a:r>
            <a:r>
              <a:rPr lang="ko-KR" altLang="en-US" sz="1400" dirty="0"/>
              <a:t>전문 에이전시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br>
              <a:rPr lang="en-US" altLang="ko-KR" sz="1600" dirty="0"/>
            </a:b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활동이력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 err="1"/>
              <a:t>패스트캠퍼스</a:t>
            </a:r>
            <a:r>
              <a:rPr lang="ko-KR" altLang="en-US" sz="1400" dirty="0"/>
              <a:t> </a:t>
            </a:r>
            <a:r>
              <a:rPr lang="en-US" altLang="ko-KR" sz="1400" dirty="0"/>
              <a:t>R </a:t>
            </a:r>
            <a:r>
              <a:rPr lang="ko-KR" altLang="en-US" sz="1400" dirty="0"/>
              <a:t>스쿨 </a:t>
            </a:r>
            <a:r>
              <a:rPr lang="en-US" altLang="ko-KR" sz="1400" dirty="0"/>
              <a:t>1</a:t>
            </a:r>
            <a:r>
              <a:rPr lang="ko-KR" altLang="en-US" sz="1400" dirty="0"/>
              <a:t>기 수강생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 err="1"/>
              <a:t>패스트캠퍼스</a:t>
            </a:r>
            <a:r>
              <a:rPr lang="ko-KR" altLang="en-US" sz="1400" dirty="0"/>
              <a:t> </a:t>
            </a:r>
            <a:r>
              <a:rPr lang="en-US" altLang="ko-KR" sz="1400" dirty="0"/>
              <a:t>R </a:t>
            </a:r>
            <a:r>
              <a:rPr lang="ko-KR" altLang="en-US" sz="1400" dirty="0"/>
              <a:t>스쿨 </a:t>
            </a:r>
            <a:r>
              <a:rPr lang="en-US" altLang="ko-KR" sz="1400" dirty="0"/>
              <a:t>3</a:t>
            </a:r>
            <a:r>
              <a:rPr lang="ko-KR" altLang="en-US" sz="1400" dirty="0"/>
              <a:t>기 클래스매니저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 err="1"/>
              <a:t>딜로이트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안진회계법인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 err="1"/>
              <a:t>밸런스히어로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 err="1"/>
              <a:t>데이터야놀자</a:t>
            </a:r>
            <a:r>
              <a:rPr lang="ko-KR" altLang="en-US" sz="1400" dirty="0"/>
              <a:t> </a:t>
            </a:r>
            <a:r>
              <a:rPr lang="en-US" altLang="ko-KR" sz="1400" dirty="0"/>
              <a:t>&amp; </a:t>
            </a:r>
            <a:r>
              <a:rPr lang="ko-KR" altLang="en-US" sz="1400" dirty="0" err="1"/>
              <a:t>캐글뽀개기</a:t>
            </a:r>
            <a:r>
              <a:rPr lang="ko-KR" altLang="en-US" sz="1400" dirty="0"/>
              <a:t> 커뮤니티 운영진</a:t>
            </a:r>
            <a:br>
              <a:rPr lang="en-US" altLang="ko-KR" sz="1400" dirty="0"/>
            </a:br>
            <a:endParaRPr lang="en-US" altLang="ko-KR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971CCA-82CC-4393-B109-6E799F2FC1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8" t="23478" r="31385"/>
          <a:stretch/>
        </p:blipFill>
        <p:spPr>
          <a:xfrm>
            <a:off x="1276567" y="2150649"/>
            <a:ext cx="3624694" cy="32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33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F353F-18E6-49AE-A4CE-659D79B5BFD3}"/>
              </a:ext>
            </a:extLst>
          </p:cNvPr>
          <p:cNvSpPr txBox="1"/>
          <p:nvPr/>
        </p:nvSpPr>
        <p:spPr>
          <a:xfrm>
            <a:off x="0" y="2151727"/>
            <a:ext cx="121920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부서 </a:t>
            </a:r>
            <a:r>
              <a:rPr lang="en-US" altLang="ko-KR" sz="2400" b="1" dirty="0"/>
              <a:t>: ERS(Enterprise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Risk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Services)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/>
              <a:t>전표 데이터 분석 프로젝트 </a:t>
            </a:r>
            <a:r>
              <a:rPr lang="en-US" altLang="ko-KR" sz="2400" b="1" dirty="0"/>
              <a:t>(JET)</a:t>
            </a:r>
            <a:br>
              <a:rPr lang="en-US" altLang="ko-KR" sz="2400" b="1" dirty="0"/>
            </a:br>
            <a:endParaRPr lang="en-US" altLang="ko-KR" sz="2000" b="1" dirty="0"/>
          </a:p>
          <a:p>
            <a:pPr algn="ctr"/>
            <a:r>
              <a:rPr lang="ko-KR" altLang="en-US" dirty="0"/>
              <a:t>전표 </a:t>
            </a:r>
            <a:r>
              <a:rPr lang="en-US" altLang="ko-KR" dirty="0"/>
              <a:t>: </a:t>
            </a:r>
            <a:r>
              <a:rPr lang="ko-KR" altLang="en-US" dirty="0"/>
              <a:t>회계거래를 기록하는 가장 작은 단위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회계감사의 일환으로 기업의 </a:t>
            </a:r>
            <a:r>
              <a:rPr lang="en-US" altLang="ko-KR" dirty="0"/>
              <a:t>1</a:t>
            </a:r>
            <a:r>
              <a:rPr lang="ko-KR" altLang="en-US" dirty="0"/>
              <a:t>년치 전표 데이터를 수령하여 부정의혹을 감지</a:t>
            </a:r>
            <a:endParaRPr lang="en-US" altLang="ko-KR" dirty="0"/>
          </a:p>
          <a:p>
            <a:pPr algn="ctr"/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A7CC1F-D7CA-474E-8765-4E72FB1F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84" y="1632133"/>
            <a:ext cx="1746369" cy="37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96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F353F-18E6-49AE-A4CE-659D79B5BFD3}"/>
              </a:ext>
            </a:extLst>
          </p:cNvPr>
          <p:cNvSpPr txBox="1"/>
          <p:nvPr/>
        </p:nvSpPr>
        <p:spPr>
          <a:xfrm>
            <a:off x="0" y="245950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제조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금융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등 다양한 산업군의 전표 데이터</a:t>
            </a:r>
            <a:endParaRPr lang="en-US" altLang="ko-KR" sz="2400" b="1" dirty="0"/>
          </a:p>
          <a:p>
            <a:r>
              <a:rPr lang="en-US" altLang="ko-KR" sz="2400" b="1" dirty="0"/>
              <a:t>			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032BB5-0D90-473A-8CF8-8827A9622231}"/>
              </a:ext>
            </a:extLst>
          </p:cNvPr>
          <p:cNvSpPr/>
          <p:nvPr/>
        </p:nvSpPr>
        <p:spPr>
          <a:xfrm>
            <a:off x="3048000" y="3290501"/>
            <a:ext cx="6096000" cy="8697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데이터 추출을 위한 스크립트 작성 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3</a:t>
            </a:r>
            <a:r>
              <a:rPr lang="ko-KR" altLang="en-US" dirty="0"/>
              <a:t>천 </a:t>
            </a:r>
            <a:r>
              <a:rPr lang="en-US" altLang="ko-KR" dirty="0"/>
              <a:t>~ 3</a:t>
            </a:r>
            <a:r>
              <a:rPr lang="ko-KR" altLang="en-US" dirty="0"/>
              <a:t>억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데이터 정합성 검증</a:t>
            </a:r>
          </a:p>
        </p:txBody>
      </p:sp>
    </p:spTree>
    <p:extLst>
      <p:ext uri="{BB962C8B-B14F-4D97-AF65-F5344CB8AC3E}">
        <p14:creationId xmlns:p14="http://schemas.microsoft.com/office/powerpoint/2010/main" val="1537665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F353F-18E6-49AE-A4CE-659D79B5BFD3}"/>
              </a:ext>
            </a:extLst>
          </p:cNvPr>
          <p:cNvSpPr txBox="1"/>
          <p:nvPr/>
        </p:nvSpPr>
        <p:spPr>
          <a:xfrm>
            <a:off x="0" y="2587519"/>
            <a:ext cx="12192000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/>
              <a:t>ACL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analytics(?), SQL, Excel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/>
              <a:t>+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/>
              <a:t>전표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시산표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차변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대변</a:t>
            </a:r>
            <a:r>
              <a:rPr lang="en-US" altLang="ko-KR" sz="24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98976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F353F-18E6-49AE-A4CE-659D79B5BFD3}"/>
              </a:ext>
            </a:extLst>
          </p:cNvPr>
          <p:cNvSpPr txBox="1"/>
          <p:nvPr/>
        </p:nvSpPr>
        <p:spPr>
          <a:xfrm>
            <a:off x="0" y="2587519"/>
            <a:ext cx="12192000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</a:rPr>
              <a:t>ACL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</a:rPr>
              <a:t>analytics(?), SQL, Excel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/>
              <a:t>전표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시산표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차변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대변</a:t>
            </a:r>
            <a:r>
              <a:rPr lang="en-US" altLang="ko-KR" sz="2400" b="1" dirty="0"/>
              <a:t>…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41E73A-B401-4DCC-80F2-76F2F13F3AC6}"/>
              </a:ext>
            </a:extLst>
          </p:cNvPr>
          <p:cNvSpPr/>
          <p:nvPr/>
        </p:nvSpPr>
        <p:spPr>
          <a:xfrm>
            <a:off x="4194313" y="3810473"/>
            <a:ext cx="3796747" cy="460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142AD-2457-4CA8-985C-0467D6BD5E92}"/>
              </a:ext>
            </a:extLst>
          </p:cNvPr>
          <p:cNvSpPr txBox="1"/>
          <p:nvPr/>
        </p:nvSpPr>
        <p:spPr>
          <a:xfrm>
            <a:off x="5742161" y="4373213"/>
            <a:ext cx="815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?</a:t>
            </a:r>
            <a:endParaRPr lang="ko-KR" altLang="en-US" sz="72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3C88CD-17BB-4539-87B3-628E84A8D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8" b="99731" l="0" r="98842">
                        <a14:foregroundMark x1="72587" y1="29570" x2="94208" y2="5108"/>
                        <a14:foregroundMark x1="772" y1="2688" x2="6564" y2="82258"/>
                        <a14:foregroundMark x1="6564" y1="82258" x2="36293" y2="94086"/>
                        <a14:foregroundMark x1="36293" y1="94086" x2="67954" y2="94624"/>
                        <a14:foregroundMark x1="67954" y1="94624" x2="69884" y2="71505"/>
                        <a14:foregroundMark x1="77698" y1="64977" x2="91120" y2="53763"/>
                        <a14:foregroundMark x1="69884" y1="71505" x2="72048" y2="69697"/>
                        <a14:foregroundMark x1="91120" y1="53763" x2="98842" y2="3763"/>
                        <a14:foregroundMark x1="98842" y1="3763" x2="1158" y2="1344"/>
                        <a14:foregroundMark x1="9266" y1="2419" x2="20077" y2="23387"/>
                        <a14:foregroundMark x1="20077" y1="23387" x2="33205" y2="21774"/>
                        <a14:foregroundMark x1="71429" y1="12903" x2="1931" y2="14516"/>
                        <a14:foregroundMark x1="1931" y1="14516" x2="5405" y2="12903"/>
                        <a14:foregroundMark x1="22780" y1="5914" x2="79923" y2="9140"/>
                        <a14:foregroundMark x1="35907" y1="9140" x2="63320" y2="8333"/>
                        <a14:foregroundMark x1="62162" y1="11828" x2="67954" y2="20430"/>
                        <a14:foregroundMark x1="70656" y1="20968" x2="73359" y2="26075"/>
                        <a14:foregroundMark x1="73745" y1="8602" x2="74517" y2="41667"/>
                        <a14:foregroundMark x1="74517" y1="41667" x2="73745" y2="34677"/>
                        <a14:foregroundMark x1="77992" y1="25000" x2="81853" y2="36828"/>
                        <a14:foregroundMark x1="81853" y1="12366" x2="83784" y2="20430"/>
                        <a14:foregroundMark x1="81081" y1="11828" x2="89575" y2="10484"/>
                        <a14:foregroundMark x1="83012" y1="4570" x2="86486" y2="3763"/>
                        <a14:foregroundMark x1="82239" y1="2688" x2="90734" y2="4570"/>
                        <a14:foregroundMark x1="93436" y1="20968" x2="95367" y2="21505"/>
                        <a14:foregroundMark x1="89575" y1="16935" x2="78378" y2="27957"/>
                        <a14:foregroundMark x1="86873" y1="15591" x2="88803" y2="29301"/>
                        <a14:foregroundMark x1="88803" y1="25538" x2="81081" y2="39785"/>
                        <a14:foregroundMark x1="80309" y1="41129" x2="76448" y2="45699"/>
                        <a14:foregroundMark x1="80309" y1="44086" x2="53668" y2="55645"/>
                        <a14:foregroundMark x1="54826" y1="52957" x2="30116" y2="58333"/>
                        <a14:foregroundMark x1="52896" y1="42473" x2="45174" y2="51075"/>
                        <a14:foregroundMark x1="22780" y1="55108" x2="43243" y2="47312"/>
                        <a14:foregroundMark x1="43629" y1="47043" x2="58687" y2="51882"/>
                        <a14:foregroundMark x1="45174" y1="52419" x2="40541" y2="51075"/>
                        <a14:foregroundMark x1="49035" y1="47312" x2="9653" y2="56720"/>
                        <a14:foregroundMark x1="9653" y1="56720" x2="45560" y2="50269"/>
                        <a14:foregroundMark x1="45560" y1="50269" x2="19691" y2="36828"/>
                        <a14:foregroundMark x1="19691" y1="36828" x2="15444" y2="59140"/>
                        <a14:foregroundMark x1="15444" y1="59140" x2="51737" y2="48656"/>
                        <a14:foregroundMark x1="51737" y1="48656" x2="14672" y2="77419"/>
                        <a14:foregroundMark x1="14672" y1="77419" x2="40927" y2="62097"/>
                        <a14:foregroundMark x1="40927" y1="62097" x2="22008" y2="83871"/>
                        <a14:foregroundMark x1="22008" y1="83871" x2="35135" y2="91129"/>
                        <a14:foregroundMark x1="37452" y1="66129" x2="22394" y2="83333"/>
                        <a14:foregroundMark x1="33205" y1="70968" x2="40541" y2="86559"/>
                        <a14:foregroundMark x1="33977" y1="72312" x2="41313" y2="83871"/>
                        <a14:foregroundMark x1="34749" y1="88710" x2="33977" y2="98925"/>
                        <a14:foregroundMark x1="19691" y1="68817" x2="18919" y2="94624"/>
                        <a14:foregroundMark x1="15058" y1="62366" x2="15830" y2="93011"/>
                        <a14:foregroundMark x1="9653" y1="62903" x2="17761" y2="83333"/>
                        <a14:foregroundMark x1="1931" y1="48656" x2="1158" y2="66398"/>
                        <a14:foregroundMark x1="90347" y1="34140" x2="60618" y2="54570"/>
                        <a14:foregroundMark x1="60618" y1="54570" x2="57529" y2="59140"/>
                        <a14:foregroundMark x1="84170" y1="47849" x2="56757" y2="65054"/>
                        <a14:foregroundMark x1="72587" y1="49731" x2="50193" y2="84409"/>
                        <a14:foregroundMark x1="71429" y1="55645" x2="61390" y2="85215"/>
                        <a14:foregroundMark x1="60618" y1="68280" x2="49807" y2="99731"/>
                        <a14:foregroundMark x1="58687" y1="81183" x2="57529" y2="94624"/>
                        <a14:foregroundMark x1="56371" y1="94624" x2="60618" y2="97581"/>
                        <a14:foregroundMark x1="39768" y1="94624" x2="20849" y2="96505"/>
                        <a14:foregroundMark x1="32046" y1="96237" x2="54826" y2="97849"/>
                        <a14:backgroundMark x1="81081" y1="67473" x2="88803" y2="84409"/>
                        <a14:backgroundMark x1="87645" y1="73925" x2="99228" y2="85753"/>
                        <a14:backgroundMark x1="86873" y1="68817" x2="93050" y2="92204"/>
                        <a14:backgroundMark x1="93050" y1="92204" x2="96139" y2="95699"/>
                        <a14:backgroundMark x1="91506" y1="71505" x2="98842" y2="83333"/>
                        <a14:backgroundMark x1="90347" y1="68817" x2="95367" y2="99194"/>
                        <a14:backgroundMark x1="77220" y1="65054" x2="88803" y2="991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89649" y="4481936"/>
            <a:ext cx="1520032" cy="2183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3FFC3A-E503-4987-A685-23D23D50A85E}"/>
              </a:ext>
            </a:extLst>
          </p:cNvPr>
          <p:cNvSpPr txBox="1"/>
          <p:nvPr/>
        </p:nvSpPr>
        <p:spPr>
          <a:xfrm>
            <a:off x="6909681" y="5122229"/>
            <a:ext cx="134840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/>
              <a:t>컴공에게</a:t>
            </a:r>
            <a:r>
              <a:rPr lang="ko-KR" altLang="en-US" b="1" dirty="0"/>
              <a:t> </a:t>
            </a:r>
            <a:r>
              <a:rPr lang="ko-KR" altLang="en-US" b="1" dirty="0" err="1"/>
              <a:t>회계라니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en-US" altLang="ko-KR" b="1" dirty="0"/>
              <a:t>…!</a:t>
            </a:r>
          </a:p>
        </p:txBody>
      </p:sp>
    </p:spTree>
    <p:extLst>
      <p:ext uri="{BB962C8B-B14F-4D97-AF65-F5344CB8AC3E}">
        <p14:creationId xmlns:p14="http://schemas.microsoft.com/office/powerpoint/2010/main" val="1136594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F353F-18E6-49AE-A4CE-659D79B5BFD3}"/>
              </a:ext>
            </a:extLst>
          </p:cNvPr>
          <p:cNvSpPr txBox="1"/>
          <p:nvPr/>
        </p:nvSpPr>
        <p:spPr>
          <a:xfrm>
            <a:off x="0" y="2449565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/>
              <a:t>실제 분석은 회계사 분들이 담당하지만 그래도</a:t>
            </a:r>
            <a:r>
              <a:rPr lang="en-US" altLang="ko-KR" sz="2400" b="1" dirty="0"/>
              <a:t>…</a:t>
            </a:r>
          </a:p>
          <a:p>
            <a:pPr algn="ctr"/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도메인 </a:t>
            </a:r>
            <a:r>
              <a:rPr lang="ko-KR" altLang="en-US" sz="2400" b="1" dirty="0"/>
              <a:t>지식에 대한 필요성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370214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CE3018-2D5B-45A7-AE70-BFCC3C7440A1}"/>
              </a:ext>
            </a:extLst>
          </p:cNvPr>
          <p:cNvSpPr txBox="1"/>
          <p:nvPr/>
        </p:nvSpPr>
        <p:spPr>
          <a:xfrm>
            <a:off x="0" y="1936283"/>
            <a:ext cx="121920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퇴사 후 시작되는 고민</a:t>
            </a:r>
            <a:endParaRPr lang="en-US" altLang="ko-KR" sz="24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dirty="0"/>
              <a:t>엔지니어 </a:t>
            </a:r>
            <a:r>
              <a:rPr lang="en-US" altLang="ko-KR" dirty="0"/>
              <a:t>vs </a:t>
            </a:r>
            <a:r>
              <a:rPr lang="ko-KR" altLang="en-US" dirty="0"/>
              <a:t>분석</a:t>
            </a:r>
            <a:r>
              <a:rPr lang="en-US" altLang="ko-KR" dirty="0"/>
              <a:t> </a:t>
            </a:r>
            <a:r>
              <a:rPr lang="ko-KR" altLang="en-US" dirty="0"/>
              <a:t>어느 길이 나의 길인가</a:t>
            </a:r>
            <a:r>
              <a:rPr lang="en-US" altLang="ko-KR" dirty="0"/>
              <a:t>?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내가 관심있는 도메인은</a:t>
            </a:r>
            <a:r>
              <a:rPr lang="en-US" altLang="ko-KR" dirty="0"/>
              <a:t>? , </a:t>
            </a:r>
            <a:r>
              <a:rPr lang="ko-KR" altLang="en-US" dirty="0"/>
              <a:t>통계 지식도 필요한 것 같은데</a:t>
            </a:r>
            <a:r>
              <a:rPr lang="en-US" altLang="ko-KR" dirty="0"/>
              <a:t>…</a:t>
            </a:r>
          </a:p>
          <a:p>
            <a:pPr algn="ctr"/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대학원 진학</a:t>
            </a:r>
            <a:r>
              <a:rPr lang="en-US" altLang="ko-KR" dirty="0"/>
              <a:t>, </a:t>
            </a:r>
            <a:r>
              <a:rPr lang="ko-KR" altLang="en-US" dirty="0"/>
              <a:t>국비지원교육</a:t>
            </a:r>
            <a:r>
              <a:rPr lang="en-US" altLang="ko-KR" dirty="0"/>
              <a:t>, </a:t>
            </a:r>
            <a:r>
              <a:rPr lang="ko-KR" altLang="en-US" dirty="0" err="1"/>
              <a:t>패스트캠퍼스</a:t>
            </a:r>
            <a:r>
              <a:rPr lang="en-US" altLang="ko-KR" dirty="0"/>
              <a:t>(\...?)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집은 대구</a:t>
            </a:r>
          </a:p>
        </p:txBody>
      </p:sp>
    </p:spTree>
    <p:extLst>
      <p:ext uri="{BB962C8B-B14F-4D97-AF65-F5344CB8AC3E}">
        <p14:creationId xmlns:p14="http://schemas.microsoft.com/office/powerpoint/2010/main" val="1513621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CE3018-2D5B-45A7-AE70-BFCC3C7440A1}"/>
              </a:ext>
            </a:extLst>
          </p:cNvPr>
          <p:cNvSpPr txBox="1"/>
          <p:nvPr/>
        </p:nvSpPr>
        <p:spPr>
          <a:xfrm>
            <a:off x="0" y="2325181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엔지니어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vs</a:t>
            </a:r>
            <a:r>
              <a:rPr lang="en-US" altLang="ko-KR" b="1" dirty="0"/>
              <a:t> </a:t>
            </a:r>
            <a:r>
              <a:rPr lang="ko-KR" altLang="en-US" b="1" dirty="0"/>
              <a:t>분석</a:t>
            </a:r>
            <a:r>
              <a:rPr lang="en-US" altLang="ko-KR" b="1" dirty="0"/>
              <a:t>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어느 길이 나의 길인가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내가 관심있는 </a:t>
            </a:r>
            <a:r>
              <a:rPr lang="ko-KR" altLang="en-US" b="1" dirty="0"/>
              <a:t>도메인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은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? ,</a:t>
            </a:r>
            <a:r>
              <a:rPr lang="en-US" altLang="ko-KR" b="1" dirty="0"/>
              <a:t> </a:t>
            </a:r>
            <a:r>
              <a:rPr lang="ko-KR" altLang="en-US" b="1" dirty="0"/>
              <a:t>통계 지식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도 필요한 것 같은데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…</a:t>
            </a:r>
          </a:p>
          <a:p>
            <a:pPr algn="ctr"/>
            <a:r>
              <a:rPr lang="ko-KR" altLang="en-US" b="1" dirty="0"/>
              <a:t> </a:t>
            </a:r>
            <a:endParaRPr lang="en-US" altLang="ko-KR" b="1" dirty="0"/>
          </a:p>
          <a:p>
            <a:pPr algn="ctr"/>
            <a:r>
              <a:rPr lang="ko-KR" altLang="en-US" b="1" dirty="0"/>
              <a:t>대학원 진학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국비지원교육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altLang="ko-KR" b="1" dirty="0"/>
              <a:t> </a:t>
            </a:r>
            <a:r>
              <a:rPr lang="ko-KR" altLang="en-US" b="1" dirty="0" err="1"/>
              <a:t>패스트캠퍼스</a:t>
            </a:r>
            <a:r>
              <a:rPr lang="en-US" altLang="ko-KR" b="1" dirty="0"/>
              <a:t>(\…?)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집은 대구</a:t>
            </a:r>
          </a:p>
        </p:txBody>
      </p:sp>
    </p:spTree>
    <p:extLst>
      <p:ext uri="{BB962C8B-B14F-4D97-AF65-F5344CB8AC3E}">
        <p14:creationId xmlns:p14="http://schemas.microsoft.com/office/powerpoint/2010/main" val="1166814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CE3018-2D5B-45A7-AE70-BFCC3C7440A1}"/>
              </a:ext>
            </a:extLst>
          </p:cNvPr>
          <p:cNvSpPr txBox="1"/>
          <p:nvPr/>
        </p:nvSpPr>
        <p:spPr>
          <a:xfrm>
            <a:off x="0" y="2325182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엔지니어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vs</a:t>
            </a:r>
            <a:r>
              <a:rPr lang="en-US" altLang="ko-KR" b="1" dirty="0"/>
              <a:t> </a:t>
            </a:r>
            <a:r>
              <a:rPr lang="ko-KR" altLang="en-US" b="1" dirty="0"/>
              <a:t>분석</a:t>
            </a:r>
            <a:r>
              <a:rPr lang="en-US" altLang="ko-KR" b="1" dirty="0"/>
              <a:t>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어느 길이 나의 길인가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내가 관심있는 </a:t>
            </a:r>
            <a:r>
              <a:rPr lang="ko-KR" altLang="en-US" b="1" dirty="0"/>
              <a:t>도메인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은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? ,</a:t>
            </a:r>
            <a:r>
              <a:rPr lang="en-US" altLang="ko-KR" b="1" dirty="0"/>
              <a:t> </a:t>
            </a:r>
            <a:r>
              <a:rPr lang="ko-KR" altLang="en-US" b="1" dirty="0"/>
              <a:t>통계 지식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도 필요한 것 같은데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…</a:t>
            </a:r>
          </a:p>
          <a:p>
            <a:pPr algn="ctr"/>
            <a:r>
              <a:rPr lang="ko-KR" altLang="en-US" b="1" dirty="0"/>
              <a:t> </a:t>
            </a:r>
            <a:endParaRPr lang="en-US" altLang="ko-KR" b="1" dirty="0"/>
          </a:p>
          <a:p>
            <a:pPr algn="ctr"/>
            <a:r>
              <a:rPr lang="ko-KR" altLang="en-US" b="1" strike="sngStrike" dirty="0"/>
              <a:t>대학원 진학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국비지원교육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altLang="ko-KR" b="1" dirty="0"/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패스트캠퍼스</a:t>
            </a:r>
            <a:r>
              <a:rPr lang="en-US" altLang="ko-KR" b="1" dirty="0">
                <a:solidFill>
                  <a:srgbClr val="FF0000"/>
                </a:solidFill>
              </a:rPr>
              <a:t>(\…?)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집은 대구</a:t>
            </a:r>
          </a:p>
        </p:txBody>
      </p:sp>
    </p:spTree>
    <p:extLst>
      <p:ext uri="{BB962C8B-B14F-4D97-AF65-F5344CB8AC3E}">
        <p14:creationId xmlns:p14="http://schemas.microsoft.com/office/powerpoint/2010/main" val="1356742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D1D351-E6DD-48B3-A9FE-37D102C7857C}"/>
              </a:ext>
            </a:extLst>
          </p:cNvPr>
          <p:cNvSpPr/>
          <p:nvPr/>
        </p:nvSpPr>
        <p:spPr>
          <a:xfrm>
            <a:off x="0" y="316739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err="1"/>
              <a:t>R</a:t>
            </a:r>
            <a:r>
              <a:rPr lang="ko-KR" altLang="en-US" sz="2400" b="1" dirty="0"/>
              <a:t> 데이터 분석 집중완성 SCHOOL </a:t>
            </a:r>
            <a:r>
              <a:rPr lang="en-US" altLang="ko-KR" sz="2400" b="1" dirty="0"/>
              <a:t>1</a:t>
            </a:r>
            <a:r>
              <a:rPr lang="ko-KR" altLang="en-US" sz="2400" b="1" dirty="0"/>
              <a:t>기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4238303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D1D351-E6DD-48B3-A9FE-37D102C7857C}"/>
              </a:ext>
            </a:extLst>
          </p:cNvPr>
          <p:cNvSpPr/>
          <p:nvPr/>
        </p:nvSpPr>
        <p:spPr>
          <a:xfrm>
            <a:off x="0" y="2951946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8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7918B8-4126-4058-863B-B8AA1EDD6FFC}"/>
              </a:ext>
            </a:extLst>
          </p:cNvPr>
          <p:cNvSpPr/>
          <p:nvPr/>
        </p:nvSpPr>
        <p:spPr>
          <a:xfrm>
            <a:off x="0" y="2787574"/>
            <a:ext cx="12192000" cy="1282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/>
              <a:t>&lt;</a:t>
            </a:r>
            <a:r>
              <a:rPr lang="ko-KR" altLang="en-US" sz="2800" b="1" dirty="0"/>
              <a:t>수강생 어록</a:t>
            </a:r>
            <a:r>
              <a:rPr lang="en-US" altLang="ko-KR" sz="2800" b="1" dirty="0"/>
              <a:t>&gt;</a:t>
            </a:r>
          </a:p>
          <a:p>
            <a:pPr algn="ctr">
              <a:lnSpc>
                <a:spcPct val="250000"/>
              </a:lnSpc>
            </a:pPr>
            <a:r>
              <a:rPr lang="en-US" altLang="ko-KR" sz="2400" dirty="0"/>
              <a:t>10</a:t>
            </a:r>
            <a:r>
              <a:rPr lang="ko-KR" altLang="en-US" sz="2400" dirty="0"/>
              <a:t>년 넘게 통계를 본 적 없는 나에게 회귀분석을 이해 </a:t>
            </a:r>
            <a:r>
              <a:rPr lang="ko-KR" altLang="en-US" sz="2400" dirty="0" err="1"/>
              <a:t>시켜주셨다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7852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C8168C-A9AA-4CE4-A916-8D83F9EBE0DE}"/>
              </a:ext>
            </a:extLst>
          </p:cNvPr>
          <p:cNvSpPr txBox="1"/>
          <p:nvPr/>
        </p:nvSpPr>
        <p:spPr>
          <a:xfrm>
            <a:off x="0" y="4049508"/>
            <a:ext cx="12192000" cy="104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/>
              <a:t>데이터가 범람하는 </a:t>
            </a:r>
            <a:r>
              <a:rPr lang="en-US" altLang="ko-KR" sz="2000" dirty="0"/>
              <a:t>'</a:t>
            </a:r>
            <a:r>
              <a:rPr lang="ko-KR" altLang="en-US" sz="2400" b="1" dirty="0" err="1">
                <a:solidFill>
                  <a:srgbClr val="0000FF"/>
                </a:solidFill>
              </a:rPr>
              <a:t>데</a:t>
            </a:r>
            <a:r>
              <a:rPr lang="ko-KR" altLang="en-US" sz="2000" dirty="0" err="1"/>
              <a:t>항해시대</a:t>
            </a:r>
            <a:r>
              <a:rPr lang="en-US" altLang="ko-KR" sz="2000" dirty="0"/>
              <a:t>’</a:t>
            </a:r>
            <a:r>
              <a:rPr lang="ko-KR" altLang="en-US" sz="2000" dirty="0"/>
              <a:t>를 </a:t>
            </a:r>
            <a:r>
              <a:rPr lang="ko-KR" altLang="en-US" sz="2000" dirty="0" err="1"/>
              <a:t>살아간지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어연</a:t>
            </a:r>
            <a:r>
              <a:rPr lang="ko-KR" altLang="en-US" sz="2000" dirty="0"/>
              <a:t> </a:t>
            </a:r>
            <a:r>
              <a:rPr lang="en-US" altLang="ko-KR" sz="2400" dirty="0"/>
              <a:t>2</a:t>
            </a:r>
            <a:r>
              <a:rPr lang="ko-KR" altLang="en-US" sz="2000" dirty="0"/>
              <a:t>년</a:t>
            </a:r>
            <a:r>
              <a:rPr lang="en-US" altLang="ko-KR" sz="2000" dirty="0"/>
              <a:t>…</a:t>
            </a:r>
            <a:br>
              <a:rPr lang="en-US" altLang="ko-KR" sz="2000" dirty="0"/>
            </a:br>
            <a:r>
              <a:rPr lang="ko-KR" altLang="en-US" sz="2000" dirty="0"/>
              <a:t>분석가로 살아남기 위해 쌓아온 노하우를 공개</a:t>
            </a:r>
            <a:endParaRPr lang="en-US" altLang="ko-KR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3B9705-1EBB-42CC-AB4C-11980A197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819" y="1097082"/>
            <a:ext cx="4114361" cy="233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1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00BEE1-88C1-41A9-A87E-BF4DCC0C9AA5}"/>
              </a:ext>
            </a:extLst>
          </p:cNvPr>
          <p:cNvSpPr/>
          <p:nvPr/>
        </p:nvSpPr>
        <p:spPr>
          <a:xfrm>
            <a:off x="0" y="2787574"/>
            <a:ext cx="12192000" cy="1282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/>
              <a:t>&lt;1</a:t>
            </a:r>
            <a:r>
              <a:rPr lang="ko-KR" altLang="en-US" sz="2800" b="1" dirty="0"/>
              <a:t>기와 </a:t>
            </a:r>
            <a:r>
              <a:rPr lang="en-US" altLang="ko-KR" sz="2800" b="1" dirty="0"/>
              <a:t>3</a:t>
            </a:r>
            <a:r>
              <a:rPr lang="ko-KR" altLang="en-US" sz="2800" b="1" dirty="0"/>
              <a:t>기를 모두 경험</a:t>
            </a:r>
            <a:r>
              <a:rPr lang="en-US" altLang="ko-KR" sz="2800" b="1" dirty="0"/>
              <a:t>&gt;</a:t>
            </a:r>
          </a:p>
          <a:p>
            <a:pPr algn="ctr">
              <a:lnSpc>
                <a:spcPct val="250000"/>
              </a:lnSpc>
            </a:pPr>
            <a:r>
              <a:rPr lang="ko-KR" altLang="en-US" sz="2400" dirty="0"/>
              <a:t>고</a:t>
            </a:r>
            <a:r>
              <a:rPr lang="en-US" altLang="ko-KR" sz="2400" dirty="0"/>
              <a:t>3 </a:t>
            </a:r>
            <a:r>
              <a:rPr lang="ko-KR" altLang="en-US" sz="2400" dirty="0"/>
              <a:t>수험생으로 회귀</a:t>
            </a:r>
            <a:endParaRPr lang="en-US" altLang="ko-K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340FD-8007-47AD-9F16-00C4008378D5}"/>
              </a:ext>
            </a:extLst>
          </p:cNvPr>
          <p:cNvSpPr txBox="1"/>
          <p:nvPr/>
        </p:nvSpPr>
        <p:spPr>
          <a:xfrm>
            <a:off x="4681330" y="4144501"/>
            <a:ext cx="349857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단기간에 쌓을 수 있는 통계 기초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</a:rPr>
              <a:t>2</a:t>
            </a:r>
            <a:r>
              <a:rPr lang="ko-KR" altLang="en-US" sz="1600" dirty="0">
                <a:solidFill>
                  <a:srgbClr val="FF0000"/>
                </a:solidFill>
              </a:rPr>
              <a:t>개의 프로젝트</a:t>
            </a:r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포트폴리오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136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00BEE1-88C1-41A9-A87E-BF4DCC0C9AA5}"/>
              </a:ext>
            </a:extLst>
          </p:cNvPr>
          <p:cNvSpPr/>
          <p:nvPr/>
        </p:nvSpPr>
        <p:spPr>
          <a:xfrm>
            <a:off x="0" y="2787574"/>
            <a:ext cx="12192000" cy="1282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/>
              <a:t>&lt;1</a:t>
            </a:r>
            <a:r>
              <a:rPr lang="ko-KR" altLang="en-US" sz="2800" b="1" dirty="0"/>
              <a:t>기와 </a:t>
            </a:r>
            <a:r>
              <a:rPr lang="en-US" altLang="ko-KR" sz="2800" b="1" dirty="0"/>
              <a:t>3</a:t>
            </a:r>
            <a:r>
              <a:rPr lang="ko-KR" altLang="en-US" sz="2800" b="1" dirty="0"/>
              <a:t>기를 모두 경험</a:t>
            </a:r>
            <a:r>
              <a:rPr lang="en-US" altLang="ko-KR" sz="2800" b="1" dirty="0"/>
              <a:t>&gt;</a:t>
            </a:r>
          </a:p>
          <a:p>
            <a:pPr algn="ctr">
              <a:lnSpc>
                <a:spcPct val="250000"/>
              </a:lnSpc>
            </a:pPr>
            <a:r>
              <a:rPr lang="ko-KR" altLang="en-US" sz="2400" dirty="0"/>
              <a:t>학원이 여러분을 취업 </a:t>
            </a:r>
            <a:r>
              <a:rPr lang="ko-KR" altLang="en-US" sz="2400" dirty="0" err="1"/>
              <a:t>시켜드리진</a:t>
            </a:r>
            <a:r>
              <a:rPr lang="ko-KR" altLang="en-US" sz="2400" dirty="0"/>
              <a:t> 않습니다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7845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00BEE1-88C1-41A9-A87E-BF4DCC0C9AA5}"/>
              </a:ext>
            </a:extLst>
          </p:cNvPr>
          <p:cNvSpPr/>
          <p:nvPr/>
        </p:nvSpPr>
        <p:spPr>
          <a:xfrm>
            <a:off x="2955235" y="2156632"/>
            <a:ext cx="6281530" cy="2544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/>
              <a:t>종강 이후</a:t>
            </a:r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Kaggle</a:t>
            </a:r>
            <a:r>
              <a:rPr lang="ko-KR" altLang="en-US" sz="2400" b="1" dirty="0"/>
              <a:t> </a:t>
            </a:r>
            <a:r>
              <a:rPr lang="en-US" altLang="ko-KR" sz="2000" dirty="0"/>
              <a:t>(Zillow’s Home Value Prediction)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/>
              <a:t>빅콘테스트</a:t>
            </a:r>
            <a:r>
              <a:rPr lang="ko-KR" altLang="en-US" sz="2400" b="1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대출상환 예측 알고리즘 개발</a:t>
            </a:r>
            <a:r>
              <a:rPr lang="en-US" altLang="ko-KR" sz="2000" dirty="0"/>
              <a:t>)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/>
              <a:t>머신러닝</a:t>
            </a:r>
            <a:r>
              <a:rPr lang="ko-KR" altLang="en-US" sz="2400" b="1" dirty="0"/>
              <a:t> 스터디 </a:t>
            </a:r>
            <a:r>
              <a:rPr lang="en-US" altLang="ko-KR" sz="2000" dirty="0"/>
              <a:t>(R </a:t>
            </a:r>
            <a:r>
              <a:rPr lang="ko-KR" altLang="en-US" sz="2000" dirty="0"/>
              <a:t>예제로 배우는 머신 러닝</a:t>
            </a:r>
            <a:r>
              <a:rPr lang="en-US" altLang="ko-KR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2691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00BEE1-88C1-41A9-A87E-BF4DCC0C9AA5}"/>
              </a:ext>
            </a:extLst>
          </p:cNvPr>
          <p:cNvSpPr/>
          <p:nvPr/>
        </p:nvSpPr>
        <p:spPr>
          <a:xfrm>
            <a:off x="2955235" y="1281989"/>
            <a:ext cx="62815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/>
              <a:t>데이터 분석가 채용 과정</a:t>
            </a:r>
            <a:endParaRPr lang="en-US" altLang="ko-KR" sz="28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D80C87-EE95-4C3C-8D8B-3EDA5427A91C}"/>
              </a:ext>
            </a:extLst>
          </p:cNvPr>
          <p:cNvSpPr/>
          <p:nvPr/>
        </p:nvSpPr>
        <p:spPr>
          <a:xfrm>
            <a:off x="3942521" y="2375136"/>
            <a:ext cx="430695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</a:rPr>
              <a:t>서류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/>
              <a:t>과제 </a:t>
            </a:r>
            <a:r>
              <a:rPr lang="en-US" altLang="ko-KR" sz="2400" b="1" dirty="0"/>
              <a:t>or </a:t>
            </a:r>
            <a:r>
              <a:rPr lang="ko-KR" altLang="en-US" sz="2400" b="1" dirty="0"/>
              <a:t>시험</a:t>
            </a:r>
            <a:r>
              <a:rPr lang="en-US" altLang="ko-KR" sz="2400" b="1" dirty="0"/>
              <a:t>(SQL)</a:t>
            </a:r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</a:rPr>
              <a:t>면접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24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</a:rPr>
              <a:t>최종합격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045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00BEE1-88C1-41A9-A87E-BF4DCC0C9AA5}"/>
              </a:ext>
            </a:extLst>
          </p:cNvPr>
          <p:cNvSpPr/>
          <p:nvPr/>
        </p:nvSpPr>
        <p:spPr>
          <a:xfrm>
            <a:off x="2955235" y="1281989"/>
            <a:ext cx="62815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/>
              <a:t>과제</a:t>
            </a:r>
            <a:br>
              <a:rPr lang="en-US" altLang="ko-KR" sz="2800" b="1" dirty="0"/>
            </a:br>
            <a:r>
              <a:rPr lang="en-US" altLang="ko-KR" sz="1200" dirty="0"/>
              <a:t> (</a:t>
            </a:r>
            <a:r>
              <a:rPr lang="ko-KR" altLang="en-US" sz="1200" dirty="0"/>
              <a:t>필요하시다면 사진으로만</a:t>
            </a:r>
            <a:r>
              <a:rPr lang="en-US" altLang="ko-KR" sz="1200" dirty="0"/>
              <a:t>…!)</a:t>
            </a:r>
            <a:endParaRPr lang="en-US" altLang="ko-KR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D80C87-EE95-4C3C-8D8B-3EDA5427A91C}"/>
              </a:ext>
            </a:extLst>
          </p:cNvPr>
          <p:cNvSpPr/>
          <p:nvPr/>
        </p:nvSpPr>
        <p:spPr>
          <a:xfrm>
            <a:off x="998883" y="2244060"/>
            <a:ext cx="1019423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</a:t>
            </a:r>
            <a:r>
              <a:rPr lang="ko-KR" altLang="en-US" dirty="0"/>
              <a:t>라는 게임에서 유저들이 어떠한 시점에 첫 구매가 발생하는지 탐색해보려 한다면 어떤 내용을 살펴볼 것인지</a:t>
            </a:r>
            <a:r>
              <a:rPr lang="en-US" altLang="ko-KR" dirty="0"/>
              <a:t>, </a:t>
            </a:r>
            <a:r>
              <a:rPr lang="ko-KR" altLang="en-US" dirty="0"/>
              <a:t>그 내용들을 살펴보려면 데이터는 어떠한 구조로 되어 있어야 하는지 서술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부분 유료화에서 분석할 수 있는 것들은 무엇이 있을지 데이터 구조 설명과 함께 서술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특정 시기 동안의 모바일 서비스 현황 자료를 바탕으로 </a:t>
            </a:r>
            <a:r>
              <a:rPr lang="en-US" altLang="ko-KR" dirty="0"/>
              <a:t>EDA</a:t>
            </a:r>
            <a:r>
              <a:rPr lang="ko-KR" altLang="en-US" dirty="0"/>
              <a:t>를 진행한 후 보고서를 작성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특정 게임에서 </a:t>
            </a:r>
            <a:r>
              <a:rPr lang="ko-KR" altLang="en-US" dirty="0" err="1"/>
              <a:t>어뷰저를</a:t>
            </a:r>
            <a:r>
              <a:rPr lang="ko-KR" altLang="en-US" dirty="0"/>
              <a:t> 판별해내는 룰 혹은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알고리즘을 개발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8</a:t>
            </a:r>
            <a:r>
              <a:rPr lang="ko-KR" altLang="en-US" dirty="0"/>
              <a:t>주간의 모바일 서비스 데이터를 바탕으로 향후 </a:t>
            </a:r>
            <a:r>
              <a:rPr lang="en-US" altLang="ko-KR" dirty="0"/>
              <a:t>8</a:t>
            </a:r>
            <a:r>
              <a:rPr lang="ko-KR" altLang="en-US" dirty="0"/>
              <a:t>주간의 현황을 예측하세요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Kaggle</a:t>
            </a:r>
            <a:r>
              <a:rPr lang="ko-KR" altLang="en-US" dirty="0"/>
              <a:t>에서 데이터를 선택한 후 자유롭게 분석 후 제출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5666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D419E8-4B26-43F1-B4D8-7B7E5A689EEE}"/>
              </a:ext>
            </a:extLst>
          </p:cNvPr>
          <p:cNvSpPr/>
          <p:nvPr/>
        </p:nvSpPr>
        <p:spPr>
          <a:xfrm>
            <a:off x="2955235" y="1281989"/>
            <a:ext cx="62815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/>
              <a:t>지금은 하는 일은</a:t>
            </a:r>
            <a:r>
              <a:rPr lang="en-US" altLang="ko-KR" sz="2800" b="1" dirty="0"/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1D898C-21B8-4A03-826F-2C5CFAFB1343}"/>
              </a:ext>
            </a:extLst>
          </p:cNvPr>
          <p:cNvSpPr/>
          <p:nvPr/>
        </p:nvSpPr>
        <p:spPr>
          <a:xfrm>
            <a:off x="1958466" y="2293701"/>
            <a:ext cx="8275068" cy="3597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/>
              <a:t>&lt;</a:t>
            </a:r>
            <a:r>
              <a:rPr lang="ko-KR" altLang="en-US" sz="2000" b="1" dirty="0"/>
              <a:t>광고 성과 측정</a:t>
            </a:r>
            <a:r>
              <a:rPr lang="en-US" altLang="ko-KR" sz="2000" b="1" dirty="0"/>
              <a:t>&gt;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GTM(Google Tag Manger) </a:t>
            </a:r>
            <a:r>
              <a:rPr lang="ko-KR" altLang="en-US" dirty="0"/>
              <a:t>활용한 웹 로그 </a:t>
            </a:r>
            <a:r>
              <a:rPr lang="en-US" altLang="ko-KR" dirty="0"/>
              <a:t>Tracking </a:t>
            </a:r>
            <a:r>
              <a:rPr lang="ko-KR" altLang="en-US" dirty="0"/>
              <a:t>설계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GA(Google Analytics) </a:t>
            </a:r>
            <a:r>
              <a:rPr lang="ko-KR" altLang="en-US" dirty="0"/>
              <a:t>분석 환경 구축 및 컨설팅</a:t>
            </a:r>
            <a:br>
              <a:rPr lang="en-US" altLang="ko-KR" sz="2000" dirty="0"/>
            </a:br>
            <a:endParaRPr lang="en-US" altLang="ko-KR" sz="1050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&lt;</a:t>
            </a:r>
            <a:r>
              <a:rPr lang="ko-KR" altLang="en-US" sz="2000" b="1" dirty="0"/>
              <a:t>내부 서비스 개발</a:t>
            </a:r>
            <a:r>
              <a:rPr lang="en-US" altLang="ko-KR" sz="2000" b="1" dirty="0"/>
              <a:t>&gt;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Python</a:t>
            </a:r>
            <a:r>
              <a:rPr lang="ko-KR" altLang="en-US" dirty="0"/>
              <a:t>과 </a:t>
            </a:r>
            <a:r>
              <a:rPr lang="en-US" altLang="ko-KR" dirty="0"/>
              <a:t>Elastic Search</a:t>
            </a:r>
            <a:r>
              <a:rPr lang="ko-KR" altLang="en-US" dirty="0"/>
              <a:t>를 활용한 검색엔진 서비스 개발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 Shiny</a:t>
            </a:r>
            <a:r>
              <a:rPr lang="ko-KR" altLang="en-US" dirty="0"/>
              <a:t>를 활용한 </a:t>
            </a:r>
            <a:r>
              <a:rPr lang="en-US" altLang="ko-KR" dirty="0" err="1"/>
              <a:t>DashBoard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548337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70830B-E039-42E6-8D75-689C712C1E0E}"/>
              </a:ext>
            </a:extLst>
          </p:cNvPr>
          <p:cNvSpPr txBox="1"/>
          <p:nvPr/>
        </p:nvSpPr>
        <p:spPr>
          <a:xfrm>
            <a:off x="0" y="3101314"/>
            <a:ext cx="1219200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/>
              <a:t>2. </a:t>
            </a:r>
            <a:r>
              <a:rPr lang="ko-KR" altLang="en-US" sz="2800" b="1" dirty="0"/>
              <a:t>시작하는 분께 드리고 싶은 이야기</a:t>
            </a:r>
          </a:p>
        </p:txBody>
      </p:sp>
    </p:spTree>
    <p:extLst>
      <p:ext uri="{BB962C8B-B14F-4D97-AF65-F5344CB8AC3E}">
        <p14:creationId xmlns:p14="http://schemas.microsoft.com/office/powerpoint/2010/main" val="631283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70830B-E039-42E6-8D75-689C712C1E0E}"/>
              </a:ext>
            </a:extLst>
          </p:cNvPr>
          <p:cNvSpPr txBox="1"/>
          <p:nvPr/>
        </p:nvSpPr>
        <p:spPr>
          <a:xfrm>
            <a:off x="0" y="2778148"/>
            <a:ext cx="12192000" cy="1301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/>
              <a:t>2. </a:t>
            </a:r>
            <a:r>
              <a:rPr lang="ko-KR" altLang="en-US" sz="2800" b="1" dirty="0"/>
              <a:t>시작하는 분께 드리고 싶은 이야기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/>
              <a:t>+ </a:t>
            </a:r>
            <a:r>
              <a:rPr lang="ko-KR" altLang="en-US" sz="2800" b="1" dirty="0">
                <a:solidFill>
                  <a:srgbClr val="00B0F0"/>
                </a:solidFill>
              </a:rPr>
              <a:t>묻고 싶은 이야기</a:t>
            </a:r>
          </a:p>
        </p:txBody>
      </p:sp>
    </p:spTree>
    <p:extLst>
      <p:ext uri="{BB962C8B-B14F-4D97-AF65-F5344CB8AC3E}">
        <p14:creationId xmlns:p14="http://schemas.microsoft.com/office/powerpoint/2010/main" val="3010979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70830B-E039-42E6-8D75-689C712C1E0E}"/>
              </a:ext>
            </a:extLst>
          </p:cNvPr>
          <p:cNvSpPr txBox="1"/>
          <p:nvPr/>
        </p:nvSpPr>
        <p:spPr>
          <a:xfrm>
            <a:off x="3240158" y="2898626"/>
            <a:ext cx="6957390" cy="1225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/>
              <a:t>신입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관심있는 </a:t>
            </a:r>
            <a:r>
              <a:rPr lang="ko-KR" altLang="en-US" sz="2000" b="1" dirty="0">
                <a:solidFill>
                  <a:srgbClr val="FF0000"/>
                </a:solidFill>
              </a:rPr>
              <a:t>도메인</a:t>
            </a:r>
            <a:r>
              <a:rPr lang="ko-KR" altLang="en-US" sz="2000" b="1" dirty="0"/>
              <a:t>은 </a:t>
            </a:r>
            <a:r>
              <a:rPr lang="ko-KR" altLang="en-US" sz="2000" b="1" dirty="0" err="1"/>
              <a:t>어딘가요</a:t>
            </a:r>
            <a:r>
              <a:rPr lang="en-US" altLang="ko-KR" sz="2000" b="1" dirty="0"/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경력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현업에 </a:t>
            </a:r>
            <a:r>
              <a:rPr lang="ko-KR" altLang="en-US" sz="2000" b="1" dirty="0">
                <a:solidFill>
                  <a:srgbClr val="FF0000"/>
                </a:solidFill>
              </a:rPr>
              <a:t>어떤 문제</a:t>
            </a:r>
            <a:r>
              <a:rPr lang="ko-KR" altLang="en-US" sz="2000" b="1" dirty="0"/>
              <a:t>를 데이터로 개선하고 </a:t>
            </a:r>
            <a:r>
              <a:rPr lang="ko-KR" altLang="en-US" sz="2000" b="1" dirty="0" err="1"/>
              <a:t>싶으신가요</a:t>
            </a:r>
            <a:r>
              <a:rPr lang="en-US" altLang="ko-KR" sz="2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18576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70830B-E039-42E6-8D75-689C712C1E0E}"/>
              </a:ext>
            </a:extLst>
          </p:cNvPr>
          <p:cNvSpPr txBox="1"/>
          <p:nvPr/>
        </p:nvSpPr>
        <p:spPr>
          <a:xfrm>
            <a:off x="0" y="2366314"/>
            <a:ext cx="12192000" cy="2218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‘</a:t>
            </a:r>
            <a:r>
              <a:rPr lang="ko-KR" altLang="en-US" sz="2400" b="1" dirty="0"/>
              <a:t>데이터 분석가</a:t>
            </a:r>
            <a:r>
              <a:rPr lang="en-US" altLang="ko-KR" sz="2400" b="1" dirty="0"/>
              <a:t>’ </a:t>
            </a:r>
            <a:r>
              <a:rPr lang="ko-KR" altLang="en-US" sz="2400" b="1" dirty="0"/>
              <a:t>라는 이름</a:t>
            </a:r>
            <a:endParaRPr lang="en-US" altLang="ko-KR" sz="2400" b="1" dirty="0"/>
          </a:p>
          <a:p>
            <a:pPr algn="ctr"/>
            <a:endParaRPr lang="en-US" altLang="ko-KR" sz="2800" b="1" dirty="0"/>
          </a:p>
          <a:p>
            <a:pPr algn="ctr">
              <a:lnSpc>
                <a:spcPct val="150000"/>
              </a:lnSpc>
            </a:pPr>
            <a:r>
              <a:rPr lang="en-US" altLang="ko-KR" sz="2000" dirty="0"/>
              <a:t>Growth Hacker, HR Analytics </a:t>
            </a:r>
            <a:r>
              <a:rPr lang="ko-KR" altLang="en-US" sz="2000" dirty="0"/>
              <a:t>등</a:t>
            </a:r>
            <a:r>
              <a:rPr lang="en-US" altLang="ko-KR" sz="2000" dirty="0"/>
              <a:t> </a:t>
            </a:r>
            <a:r>
              <a:rPr lang="ko-KR" altLang="en-US" sz="2000" dirty="0"/>
              <a:t>다양한 형태로 존재하지만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결국엔 </a:t>
            </a:r>
            <a:r>
              <a:rPr lang="en-US" altLang="ko-KR" sz="2000" b="1" dirty="0">
                <a:solidFill>
                  <a:srgbClr val="FF0000"/>
                </a:solidFill>
              </a:rPr>
              <a:t>Data Driven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관심 분야를 찾아보시는 건 어떨까요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87324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C8168C-A9AA-4CE4-A916-8D83F9EBE0DE}"/>
              </a:ext>
            </a:extLst>
          </p:cNvPr>
          <p:cNvSpPr txBox="1"/>
          <p:nvPr/>
        </p:nvSpPr>
        <p:spPr>
          <a:xfrm>
            <a:off x="0" y="4049508"/>
            <a:ext cx="12192000" cy="104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</a:rPr>
              <a:t>데이터가 범람하는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</a:rPr>
              <a:t>'</a:t>
            </a:r>
            <a:r>
              <a:rPr lang="ko-KR" altLang="en-US" sz="2400" b="1" dirty="0" err="1">
                <a:solidFill>
                  <a:schemeClr val="bg1">
                    <a:lumMod val="75000"/>
                  </a:schemeClr>
                </a:solidFill>
              </a:rPr>
              <a:t>데</a:t>
            </a:r>
            <a:r>
              <a:rPr lang="ko-KR" altLang="en-US" sz="2000" dirty="0" err="1">
                <a:solidFill>
                  <a:schemeClr val="bg1">
                    <a:lumMod val="75000"/>
                  </a:schemeClr>
                </a:solidFill>
              </a:rPr>
              <a:t>항해시대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</a:rPr>
              <a:t>’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</a:rPr>
              <a:t>를 </a:t>
            </a:r>
            <a:r>
              <a:rPr lang="ko-KR" altLang="en-US" sz="2000" dirty="0" err="1">
                <a:solidFill>
                  <a:schemeClr val="bg1">
                    <a:lumMod val="75000"/>
                  </a:schemeClr>
                </a:solidFill>
              </a:rPr>
              <a:t>살아간지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2000" dirty="0" err="1">
                <a:solidFill>
                  <a:schemeClr val="bg1">
                    <a:lumMod val="75000"/>
                  </a:schemeClr>
                </a:solidFill>
              </a:rPr>
              <a:t>어연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</a:rPr>
              <a:t>년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</a:rPr>
              <a:t>…</a:t>
            </a:r>
            <a:br>
              <a:rPr lang="en-US" altLang="ko-KR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</a:rPr>
              <a:t>분석가로 살아남기 위해 쌓아온 노하우를 공개</a:t>
            </a: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3B9705-1EBB-42CC-AB4C-11980A197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819" y="1097082"/>
            <a:ext cx="4114361" cy="2331918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245D62B-8BCF-44D1-8A96-0D72940738AF}"/>
              </a:ext>
            </a:extLst>
          </p:cNvPr>
          <p:cNvCxnSpPr>
            <a:cxnSpLocks/>
          </p:cNvCxnSpPr>
          <p:nvPr/>
        </p:nvCxnSpPr>
        <p:spPr>
          <a:xfrm>
            <a:off x="7106478" y="4750904"/>
            <a:ext cx="715618" cy="2484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4BD9559-D702-43F8-AE62-FE7D7DE27CB5}"/>
              </a:ext>
            </a:extLst>
          </p:cNvPr>
          <p:cNvCxnSpPr>
            <a:cxnSpLocks/>
          </p:cNvCxnSpPr>
          <p:nvPr/>
        </p:nvCxnSpPr>
        <p:spPr>
          <a:xfrm flipV="1">
            <a:off x="7106478" y="4750904"/>
            <a:ext cx="715618" cy="2484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6BBA0C-93DE-4CB5-83FE-DFA18DB16A63}"/>
              </a:ext>
            </a:extLst>
          </p:cNvPr>
          <p:cNvSpPr/>
          <p:nvPr/>
        </p:nvSpPr>
        <p:spPr>
          <a:xfrm>
            <a:off x="5361792" y="5098000"/>
            <a:ext cx="420499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수많은 삽질을 바탕으로 쌓은 생존전략</a:t>
            </a:r>
          </a:p>
        </p:txBody>
      </p:sp>
    </p:spTree>
    <p:extLst>
      <p:ext uri="{BB962C8B-B14F-4D97-AF65-F5344CB8AC3E}">
        <p14:creationId xmlns:p14="http://schemas.microsoft.com/office/powerpoint/2010/main" val="1067807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68AE2-C3FC-4A96-B673-B607732092E8}"/>
              </a:ext>
            </a:extLst>
          </p:cNvPr>
          <p:cNvSpPr txBox="1"/>
          <p:nvPr/>
        </p:nvSpPr>
        <p:spPr>
          <a:xfrm>
            <a:off x="4676829" y="2302686"/>
            <a:ext cx="2902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&lt;</a:t>
            </a:r>
            <a:r>
              <a:rPr lang="ko-KR" altLang="en-US" sz="2800" b="1" dirty="0"/>
              <a:t> 생존전략 </a:t>
            </a:r>
            <a:r>
              <a:rPr lang="en-US" altLang="ko-KR" sz="2800" b="1" dirty="0"/>
              <a:t>&gt;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1CC67F-4B3D-4239-97F9-AFE15E532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935" y="3147152"/>
            <a:ext cx="3072129" cy="28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04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70830B-E039-42E6-8D75-689C712C1E0E}"/>
              </a:ext>
            </a:extLst>
          </p:cNvPr>
          <p:cNvSpPr txBox="1"/>
          <p:nvPr/>
        </p:nvSpPr>
        <p:spPr>
          <a:xfrm>
            <a:off x="2334039" y="2604704"/>
            <a:ext cx="7523921" cy="218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Github</a:t>
            </a:r>
            <a:r>
              <a:rPr lang="en-US" altLang="ko-KR" sz="2000" dirty="0"/>
              <a:t>, Blog, </a:t>
            </a:r>
            <a:r>
              <a:rPr lang="ko-KR" altLang="en-US" sz="2000" dirty="0"/>
              <a:t>웹 등 배운 내용을 정리하세요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넓고 얕게 보다는 </a:t>
            </a:r>
            <a:r>
              <a:rPr lang="ko-KR" altLang="en-US" sz="2000" b="1" dirty="0">
                <a:solidFill>
                  <a:srgbClr val="FF0000"/>
                </a:solidFill>
              </a:rPr>
              <a:t>좁고 깊게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한 가지 문제에 대해 어떤 고민을 했고</a:t>
            </a:r>
            <a:r>
              <a:rPr lang="en-US" altLang="ko-KR" sz="2000" dirty="0"/>
              <a:t>, </a:t>
            </a:r>
            <a:br>
              <a:rPr lang="en-US" altLang="ko-KR" sz="2000" dirty="0"/>
            </a:br>
            <a:r>
              <a:rPr lang="ko-KR" altLang="en-US" sz="2000" dirty="0"/>
              <a:t>왜 이런 방식으로 분석했는지 정리</a:t>
            </a:r>
            <a:endParaRPr lang="en-US" altLang="ko-KR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68AE2-C3FC-4A96-B673-B607732092E8}"/>
              </a:ext>
            </a:extLst>
          </p:cNvPr>
          <p:cNvSpPr txBox="1"/>
          <p:nvPr/>
        </p:nvSpPr>
        <p:spPr>
          <a:xfrm>
            <a:off x="3934238" y="1712337"/>
            <a:ext cx="4323521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b="1" dirty="0"/>
              <a:t>&lt;</a:t>
            </a:r>
            <a:r>
              <a:rPr lang="ko-KR" altLang="en-US" sz="2400" b="1" dirty="0"/>
              <a:t>기록만이 살길이다</a:t>
            </a:r>
            <a:r>
              <a:rPr lang="en-US" altLang="ko-KR" sz="24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365341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CF58E-9971-4BD7-B4CC-9556173AEE0B}"/>
              </a:ext>
            </a:extLst>
          </p:cNvPr>
          <p:cNvSpPr txBox="1"/>
          <p:nvPr/>
        </p:nvSpPr>
        <p:spPr>
          <a:xfrm>
            <a:off x="2494723" y="2924430"/>
            <a:ext cx="7305260" cy="252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‘</a:t>
            </a:r>
            <a:r>
              <a:rPr lang="ko-KR" altLang="en-US" sz="2400" b="1" dirty="0">
                <a:solidFill>
                  <a:srgbClr val="FF0000"/>
                </a:solidFill>
              </a:rPr>
              <a:t>지금 내가 얼마나 알고 있는가</a:t>
            </a:r>
            <a:r>
              <a:rPr lang="en-US" altLang="ko-KR" sz="2400" b="1" dirty="0">
                <a:solidFill>
                  <a:srgbClr val="FF0000"/>
                </a:solidFill>
              </a:rPr>
              <a:t>?’</a:t>
            </a:r>
            <a:r>
              <a:rPr lang="en-US" altLang="ko-KR" sz="2000" dirty="0"/>
              <a:t> </a:t>
            </a:r>
            <a:r>
              <a:rPr lang="ko-KR" altLang="en-US" sz="2000" dirty="0"/>
              <a:t>에 대한 객관적인 평가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800" b="1" dirty="0"/>
          </a:p>
          <a:p>
            <a:pPr algn="ctr">
              <a:lnSpc>
                <a:spcPct val="150000"/>
              </a:lnSpc>
            </a:pPr>
            <a:r>
              <a:rPr lang="ko-KR" altLang="en-US" sz="2000" b="1" dirty="0"/>
              <a:t>스터디</a:t>
            </a:r>
            <a:r>
              <a:rPr lang="ko-KR" altLang="en-US" sz="2000" dirty="0"/>
              <a:t>부터 </a:t>
            </a:r>
            <a:r>
              <a:rPr lang="ko-KR" altLang="en-US" sz="2000" b="1" dirty="0"/>
              <a:t>컨퍼런스</a:t>
            </a:r>
            <a:r>
              <a:rPr lang="ko-KR" altLang="en-US" sz="2000" dirty="0"/>
              <a:t>까지 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2000" dirty="0"/>
              <a:t>단계별로 시작해보시는 건 어떨까요</a:t>
            </a:r>
            <a:r>
              <a:rPr lang="en-US" altLang="ko-KR" sz="2000" dirty="0"/>
              <a:t>?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/>
              <a:t>(</a:t>
            </a:r>
            <a:r>
              <a:rPr lang="ko-KR" altLang="en-US" sz="2000" dirty="0"/>
              <a:t>소규모 세미나들도 많아요</a:t>
            </a:r>
            <a:r>
              <a:rPr lang="en-US" altLang="ko-KR" sz="2000" dirty="0"/>
              <a:t>!)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1B2C9-3863-4D78-8445-86E7ADECED13}"/>
              </a:ext>
            </a:extLst>
          </p:cNvPr>
          <p:cNvSpPr txBox="1"/>
          <p:nvPr/>
        </p:nvSpPr>
        <p:spPr>
          <a:xfrm>
            <a:off x="3934239" y="1781912"/>
            <a:ext cx="4323521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b="1" dirty="0"/>
              <a:t>&lt;</a:t>
            </a:r>
            <a:r>
              <a:rPr lang="ko-KR" altLang="en-US" sz="2400" b="1" dirty="0"/>
              <a:t>정리한 내용을 발표로</a:t>
            </a:r>
            <a:r>
              <a:rPr lang="en-US" altLang="ko-KR" sz="24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77428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70830B-E039-42E6-8D75-689C712C1E0E}"/>
              </a:ext>
            </a:extLst>
          </p:cNvPr>
          <p:cNvSpPr txBox="1"/>
          <p:nvPr/>
        </p:nvSpPr>
        <p:spPr>
          <a:xfrm>
            <a:off x="1938129" y="3069962"/>
            <a:ext cx="91738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현업에서 마주하는 데이터는 깨끗하지 않습니다</a:t>
            </a:r>
            <a:r>
              <a:rPr lang="en-US" altLang="ko-KR" sz="1200" dirty="0"/>
              <a:t>. </a:t>
            </a:r>
            <a:r>
              <a:rPr lang="en-US" altLang="ko-KR" sz="1200" strike="sngStrike" dirty="0"/>
              <a:t>(</a:t>
            </a:r>
            <a:r>
              <a:rPr lang="ko-KR" altLang="en-US" sz="1200" strike="sngStrike" dirty="0"/>
              <a:t>쓰레기</a:t>
            </a:r>
            <a:r>
              <a:rPr lang="en-US" altLang="ko-KR" sz="1200" strike="sngStrike" dirty="0"/>
              <a:t>)</a:t>
            </a:r>
          </a:p>
          <a:p>
            <a:endParaRPr lang="en-US" altLang="ko-KR" dirty="0"/>
          </a:p>
          <a:p>
            <a:r>
              <a:rPr lang="ko-KR" altLang="en-US" b="1" dirty="0">
                <a:solidFill>
                  <a:srgbClr val="FF0000"/>
                </a:solidFill>
              </a:rPr>
              <a:t>실제 데이터</a:t>
            </a:r>
            <a:r>
              <a:rPr lang="ko-KR" altLang="en-US" dirty="0"/>
              <a:t>를 바탕으로 </a:t>
            </a:r>
            <a:r>
              <a:rPr lang="ko-KR" altLang="en-US" b="1" dirty="0">
                <a:solidFill>
                  <a:srgbClr val="FF0000"/>
                </a:solidFill>
              </a:rPr>
              <a:t>전체 분석 프로세스를 경험</a:t>
            </a:r>
            <a:r>
              <a:rPr lang="ko-KR" altLang="en-US" dirty="0"/>
              <a:t>해보았나</a:t>
            </a:r>
            <a:r>
              <a:rPr lang="en-US" altLang="ko-KR" dirty="0"/>
              <a:t>? </a:t>
            </a:r>
            <a:r>
              <a:rPr lang="en-US" altLang="ko-KR" sz="1200" dirty="0"/>
              <a:t>(</a:t>
            </a:r>
            <a:r>
              <a:rPr lang="ko-KR" altLang="en-US" sz="1200" dirty="0"/>
              <a:t>학부생과 석사생의 차이</a:t>
            </a:r>
            <a:r>
              <a:rPr lang="en-US" altLang="ko-KR" sz="1200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Kaggle, </a:t>
            </a:r>
            <a:r>
              <a:rPr lang="ko-KR" altLang="en-US" dirty="0" err="1"/>
              <a:t>빅콘테스트</a:t>
            </a:r>
            <a:r>
              <a:rPr lang="ko-KR" altLang="en-US" dirty="0"/>
              <a:t> 등 다양한 기업에서 데이터를 공개하는 상황</a:t>
            </a:r>
            <a:endParaRPr lang="en-US" altLang="ko-KR" dirty="0"/>
          </a:p>
          <a:p>
            <a:r>
              <a:rPr lang="en-US" altLang="ko-KR" dirty="0"/>
              <a:t>=&gt; </a:t>
            </a:r>
            <a:r>
              <a:rPr lang="ko-KR" altLang="en-US" dirty="0"/>
              <a:t>학부생에게도 기회가</a:t>
            </a:r>
            <a:r>
              <a:rPr lang="en-US" altLang="ko-KR" dirty="0"/>
              <a:t>!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310A4-2283-41B9-A77F-444218DE0D71}"/>
              </a:ext>
            </a:extLst>
          </p:cNvPr>
          <p:cNvSpPr txBox="1"/>
          <p:nvPr/>
        </p:nvSpPr>
        <p:spPr>
          <a:xfrm>
            <a:off x="3220279" y="1781912"/>
            <a:ext cx="5754756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b="1" dirty="0"/>
              <a:t>&lt;</a:t>
            </a:r>
            <a:r>
              <a:rPr lang="ko-KR" altLang="en-US" sz="2400" b="1" dirty="0"/>
              <a:t>실무 데이터를 활용한 프로젝트</a:t>
            </a:r>
            <a:r>
              <a:rPr lang="en-US" altLang="ko-KR" sz="24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44578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70830B-E039-42E6-8D75-689C712C1E0E}"/>
              </a:ext>
            </a:extLst>
          </p:cNvPr>
          <p:cNvSpPr txBox="1"/>
          <p:nvPr/>
        </p:nvSpPr>
        <p:spPr>
          <a:xfrm>
            <a:off x="3137080" y="2987099"/>
            <a:ext cx="59178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실력을 올리는 방법은 노력밖에 없지만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학원이 시간을 조금 단축할 수 있습니다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학원 수료 </a:t>
            </a:r>
            <a:r>
              <a:rPr lang="en-US" altLang="ko-KR" b="1" dirty="0">
                <a:solidFill>
                  <a:srgbClr val="FF0000"/>
                </a:solidFill>
              </a:rPr>
              <a:t>!= </a:t>
            </a:r>
            <a:r>
              <a:rPr lang="ko-KR" altLang="en-US" b="1" dirty="0">
                <a:solidFill>
                  <a:srgbClr val="FF0000"/>
                </a:solidFill>
              </a:rPr>
              <a:t>실력 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다져진 기본기 그 이상을 </a:t>
            </a:r>
            <a:r>
              <a:rPr lang="en-US" altLang="ko-KR" dirty="0"/>
              <a:t>develop </a:t>
            </a:r>
            <a:r>
              <a:rPr lang="ko-KR" altLang="en-US" dirty="0"/>
              <a:t>하는 건 개인의 역할</a:t>
            </a:r>
            <a:endParaRPr lang="en-US" altLang="ko-KR" dirty="0"/>
          </a:p>
          <a:p>
            <a:pPr algn="ctr"/>
            <a:r>
              <a:rPr lang="ko-KR" altLang="en-US" dirty="0"/>
              <a:t>결국에는 흥미라고 생각합니다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30394-D709-4689-9E2C-E570102AEB3C}"/>
              </a:ext>
            </a:extLst>
          </p:cNvPr>
          <p:cNvSpPr txBox="1"/>
          <p:nvPr/>
        </p:nvSpPr>
        <p:spPr>
          <a:xfrm>
            <a:off x="3220279" y="1781912"/>
            <a:ext cx="5754756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b="1" dirty="0"/>
              <a:t>&lt;</a:t>
            </a:r>
            <a:r>
              <a:rPr lang="ko-KR" altLang="en-US" sz="2400" b="1" dirty="0"/>
              <a:t>실력</a:t>
            </a:r>
            <a:r>
              <a:rPr lang="en-US" altLang="ko-KR" sz="24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39746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70830B-E039-42E6-8D75-689C712C1E0E}"/>
              </a:ext>
            </a:extLst>
          </p:cNvPr>
          <p:cNvSpPr txBox="1"/>
          <p:nvPr/>
        </p:nvSpPr>
        <p:spPr>
          <a:xfrm>
            <a:off x="1" y="2292747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여러분은 무슨 데이터를 다루고 </a:t>
            </a:r>
            <a:r>
              <a:rPr lang="ko-KR" altLang="en-US" sz="2800" b="1" dirty="0" err="1"/>
              <a:t>싶으신가요</a:t>
            </a:r>
            <a:r>
              <a:rPr lang="en-US" altLang="ko-KR" sz="2800" b="1" dirty="0"/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2B80C0-20F1-4097-B1B8-567FA948C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3"/>
          <a:stretch/>
        </p:blipFill>
        <p:spPr>
          <a:xfrm>
            <a:off x="3707296" y="3197890"/>
            <a:ext cx="4858060" cy="277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7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8E591D-1A59-44EB-9C8B-07B043873A71}"/>
              </a:ext>
            </a:extLst>
          </p:cNvPr>
          <p:cNvSpPr txBox="1"/>
          <p:nvPr/>
        </p:nvSpPr>
        <p:spPr>
          <a:xfrm>
            <a:off x="5037482" y="3167390"/>
            <a:ext cx="2117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감사합니다</a:t>
            </a:r>
            <a:r>
              <a:rPr lang="en-US" altLang="ko-KR" sz="28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2158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70830B-E039-42E6-8D75-689C712C1E0E}"/>
              </a:ext>
            </a:extLst>
          </p:cNvPr>
          <p:cNvSpPr txBox="1"/>
          <p:nvPr/>
        </p:nvSpPr>
        <p:spPr>
          <a:xfrm>
            <a:off x="0" y="1578097"/>
            <a:ext cx="12192000" cy="2895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spc="600" dirty="0"/>
              <a:t>목차</a:t>
            </a:r>
            <a:endParaRPr lang="en-US" altLang="ko-KR" sz="2000" b="1" spc="600" dirty="0"/>
          </a:p>
          <a:p>
            <a:pPr algn="ctr">
              <a:lnSpc>
                <a:spcPct val="150000"/>
              </a:lnSpc>
            </a:pPr>
            <a:endParaRPr lang="en-US" altLang="ko-KR" sz="2000" b="1" spc="600" dirty="0"/>
          </a:p>
          <a:p>
            <a:pPr algn="ctr">
              <a:lnSpc>
                <a:spcPct val="150000"/>
              </a:lnSpc>
            </a:pPr>
            <a:endParaRPr lang="en-US" altLang="ko-KR" sz="2000" b="1" dirty="0"/>
          </a:p>
          <a:p>
            <a:pPr algn="ctr">
              <a:lnSpc>
                <a:spcPct val="150000"/>
              </a:lnSpc>
            </a:pPr>
            <a:r>
              <a:rPr lang="en-US" altLang="ko-KR" sz="2000" b="1" dirty="0"/>
              <a:t>1. ‘</a:t>
            </a:r>
            <a:r>
              <a:rPr lang="ko-KR" altLang="en-US" sz="2000" b="1" dirty="0" err="1"/>
              <a:t>데항해시대</a:t>
            </a:r>
            <a:r>
              <a:rPr lang="en-US" altLang="ko-KR" sz="2000" b="1" dirty="0"/>
              <a:t>’ </a:t>
            </a:r>
            <a:r>
              <a:rPr lang="ko-KR" altLang="en-US" sz="2000" b="1" dirty="0"/>
              <a:t>에서 살아남기</a:t>
            </a:r>
            <a:br>
              <a:rPr lang="en-US" altLang="ko-KR" sz="2000" b="1" dirty="0"/>
            </a:br>
            <a:endParaRPr lang="en-US" altLang="ko-KR" sz="1200" dirty="0"/>
          </a:p>
          <a:p>
            <a:pPr algn="ctr">
              <a:lnSpc>
                <a:spcPct val="150000"/>
              </a:lnSpc>
            </a:pPr>
            <a:endParaRPr lang="en-US" altLang="ko-KR" sz="1200" dirty="0"/>
          </a:p>
          <a:p>
            <a:pPr algn="ctr">
              <a:lnSpc>
                <a:spcPct val="150000"/>
              </a:lnSpc>
            </a:pPr>
            <a:r>
              <a:rPr lang="en-US" altLang="ko-KR" sz="2000" b="1" dirty="0"/>
              <a:t>2. </a:t>
            </a:r>
            <a:r>
              <a:rPr lang="ko-KR" altLang="en-US" sz="2000" b="1" dirty="0"/>
              <a:t>시작하는 분께 드리고 싶은 이야기</a:t>
            </a:r>
          </a:p>
        </p:txBody>
      </p:sp>
    </p:spTree>
    <p:extLst>
      <p:ext uri="{BB962C8B-B14F-4D97-AF65-F5344CB8AC3E}">
        <p14:creationId xmlns:p14="http://schemas.microsoft.com/office/powerpoint/2010/main" val="285890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70830B-E039-42E6-8D75-689C712C1E0E}"/>
              </a:ext>
            </a:extLst>
          </p:cNvPr>
          <p:cNvSpPr txBox="1"/>
          <p:nvPr/>
        </p:nvSpPr>
        <p:spPr>
          <a:xfrm>
            <a:off x="0" y="3101314"/>
            <a:ext cx="1219200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en-US" altLang="ko-KR" sz="2800" b="1" dirty="0"/>
              <a:t>‘</a:t>
            </a:r>
            <a:r>
              <a:rPr lang="ko-KR" altLang="en-US" sz="2800" b="1" dirty="0" err="1"/>
              <a:t>데항해시대</a:t>
            </a:r>
            <a:r>
              <a:rPr lang="en-US" altLang="ko-KR" sz="2800" b="1" dirty="0"/>
              <a:t>’</a:t>
            </a:r>
            <a:r>
              <a:rPr lang="ko-KR" altLang="en-US" sz="2800" b="1" dirty="0"/>
              <a:t>에서 살아남기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495492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06EA2-7D6D-46B6-B259-253817490AAF}"/>
              </a:ext>
            </a:extLst>
          </p:cNvPr>
          <p:cNvSpPr txBox="1"/>
          <p:nvPr/>
        </p:nvSpPr>
        <p:spPr>
          <a:xfrm>
            <a:off x="0" y="2767280"/>
            <a:ext cx="12192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일단 저는 컴퓨터 공학을 전공했습니다</a:t>
            </a:r>
            <a:r>
              <a:rPr lang="en-US" altLang="ko-KR" sz="2800" b="1" dirty="0"/>
              <a:t>.</a:t>
            </a:r>
          </a:p>
          <a:p>
            <a:pPr algn="ctr"/>
            <a:endParaRPr lang="en-US" altLang="ko-KR" sz="2800" b="1" dirty="0"/>
          </a:p>
          <a:p>
            <a:pPr algn="ctr"/>
            <a:r>
              <a:rPr lang="ko-KR" altLang="en-US" sz="2800" b="1" dirty="0"/>
              <a:t>수학</a:t>
            </a:r>
            <a:r>
              <a:rPr lang="en-US" altLang="ko-KR" sz="2800" b="1" dirty="0"/>
              <a:t>&amp;</a:t>
            </a:r>
            <a:r>
              <a:rPr lang="ko-KR" altLang="en-US" sz="2800" b="1" dirty="0"/>
              <a:t>통계는 기억 저편에</a:t>
            </a:r>
            <a:r>
              <a:rPr lang="en-US" altLang="ko-KR" sz="2800" b="1" dirty="0"/>
              <a:t> (</a:t>
            </a:r>
            <a:r>
              <a:rPr lang="ko-KR" altLang="en-US" sz="2800" b="1" dirty="0"/>
              <a:t>아마 수능</a:t>
            </a:r>
            <a:r>
              <a:rPr lang="en-US" altLang="ko-KR" sz="2800" b="1" dirty="0"/>
              <a:t>…?)</a:t>
            </a:r>
          </a:p>
          <a:p>
            <a:pPr algn="ctr"/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612441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06EA2-7D6D-46B6-B259-253817490AAF}"/>
              </a:ext>
            </a:extLst>
          </p:cNvPr>
          <p:cNvSpPr txBox="1"/>
          <p:nvPr/>
        </p:nvSpPr>
        <p:spPr>
          <a:xfrm>
            <a:off x="0" y="2305615"/>
            <a:ext cx="1219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흔한 </a:t>
            </a:r>
            <a:r>
              <a:rPr lang="ko-KR" altLang="en-US" sz="2800" b="1" dirty="0" err="1"/>
              <a:t>컴공</a:t>
            </a:r>
            <a:r>
              <a:rPr lang="ko-KR" altLang="en-US" sz="2800" b="1" dirty="0"/>
              <a:t> </a:t>
            </a:r>
            <a:r>
              <a:rPr lang="ko-KR" altLang="en-US" sz="2800" b="1" dirty="0" err="1"/>
              <a:t>테크트리</a:t>
            </a:r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r>
              <a:rPr lang="en-US" altLang="ko-KR" sz="2800" b="1" dirty="0"/>
              <a:t>C, C++, JAVA … </a:t>
            </a:r>
            <a:r>
              <a:rPr lang="ko-KR" altLang="en-US" sz="2800" b="1" dirty="0"/>
              <a:t>졸업 프로젝트</a:t>
            </a:r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r>
              <a:rPr lang="ko-KR" altLang="en-US" sz="2800" b="1" dirty="0"/>
              <a:t>개발자 취업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873966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454A0-8CEF-45D8-9C70-A97A5FE7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4615-6DDF-4955-AB7E-4758B64BFF43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06EA2-7D6D-46B6-B259-253817490AAF}"/>
              </a:ext>
            </a:extLst>
          </p:cNvPr>
          <p:cNvSpPr txBox="1"/>
          <p:nvPr/>
        </p:nvSpPr>
        <p:spPr>
          <a:xfrm>
            <a:off x="0" y="2241225"/>
            <a:ext cx="12192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</a:rPr>
              <a:t>흔한 </a:t>
            </a:r>
            <a:r>
              <a:rPr lang="ko-KR" altLang="en-US" sz="2800" b="1" dirty="0" err="1">
                <a:solidFill>
                  <a:schemeClr val="bg1">
                    <a:lumMod val="85000"/>
                  </a:schemeClr>
                </a:solidFill>
              </a:rPr>
              <a:t>컴공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2800" b="1" dirty="0" err="1">
                <a:solidFill>
                  <a:schemeClr val="bg1">
                    <a:lumMod val="85000"/>
                  </a:schemeClr>
                </a:solidFill>
              </a:rPr>
              <a:t>테크트리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28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C, C++, JAVA …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</a:rPr>
              <a:t>졸업 프로젝트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28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</a:rPr>
              <a:t>개발자 취업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28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ko-KR" altLang="en-US" sz="2800" b="1" dirty="0"/>
              <a:t>개발이 싫어요</a:t>
            </a:r>
            <a:r>
              <a:rPr lang="en-US" altLang="ko-KR" sz="2800" b="1" dirty="0"/>
              <a:t>!</a:t>
            </a:r>
            <a:endParaRPr lang="en-US" altLang="ko-KR" sz="28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5C87538-64DA-4170-947E-8E54F8D5D176}"/>
              </a:ext>
            </a:extLst>
          </p:cNvPr>
          <p:cNvGrpSpPr/>
          <p:nvPr/>
        </p:nvGrpSpPr>
        <p:grpSpPr>
          <a:xfrm>
            <a:off x="3816625" y="2395198"/>
            <a:ext cx="4373224" cy="2067603"/>
            <a:chOff x="6579704" y="4750903"/>
            <a:chExt cx="715619" cy="24848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FD84A0B-8C93-4DCA-9D5C-C3886D69072A}"/>
                </a:ext>
              </a:extLst>
            </p:cNvPr>
            <p:cNvCxnSpPr>
              <a:cxnSpLocks/>
            </p:cNvCxnSpPr>
            <p:nvPr/>
          </p:nvCxnSpPr>
          <p:spPr>
            <a:xfrm>
              <a:off x="6579705" y="4750903"/>
              <a:ext cx="715618" cy="2484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70115DC-38E5-4C93-B33C-25EF1F38DB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9704" y="4750903"/>
              <a:ext cx="715618" cy="2484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60393BE-3499-4C9B-B105-3F3AD644E5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32" b="18426"/>
          <a:stretch/>
        </p:blipFill>
        <p:spPr>
          <a:xfrm>
            <a:off x="5132598" y="2668020"/>
            <a:ext cx="1926804" cy="15219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ECE2D9-7AFE-4C3C-8CF8-2DBFCD2FE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87" t="21990" r="1112" b="27063"/>
          <a:stretch/>
        </p:blipFill>
        <p:spPr>
          <a:xfrm>
            <a:off x="7421398" y="4832886"/>
            <a:ext cx="658983" cy="51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94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903</TotalTime>
  <Words>1326</Words>
  <Application>Microsoft Office PowerPoint</Application>
  <PresentationFormat>와이드스크린</PresentationFormat>
  <Paragraphs>350</Paragraphs>
  <Slides>46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</dc:creator>
  <cp:lastModifiedBy>ha</cp:lastModifiedBy>
  <cp:revision>82</cp:revision>
  <dcterms:created xsi:type="dcterms:W3CDTF">2018-11-11T06:37:06Z</dcterms:created>
  <dcterms:modified xsi:type="dcterms:W3CDTF">2018-11-18T14:33:00Z</dcterms:modified>
</cp:coreProperties>
</file>